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7"/>
  </p:notesMasterIdLst>
  <p:sldIdLst>
    <p:sldId id="256" r:id="rId2"/>
    <p:sldId id="260" r:id="rId3"/>
    <p:sldId id="274" r:id="rId4"/>
    <p:sldId id="257" r:id="rId5"/>
    <p:sldId id="276" r:id="rId6"/>
    <p:sldId id="275" r:id="rId7"/>
    <p:sldId id="280" r:id="rId8"/>
    <p:sldId id="258" r:id="rId9"/>
    <p:sldId id="277" r:id="rId10"/>
    <p:sldId id="259" r:id="rId11"/>
    <p:sldId id="271" r:id="rId12"/>
    <p:sldId id="261" r:id="rId13"/>
    <p:sldId id="262" r:id="rId14"/>
    <p:sldId id="273" r:id="rId15"/>
    <p:sldId id="278" r:id="rId16"/>
    <p:sldId id="263" r:id="rId17"/>
    <p:sldId id="264" r:id="rId18"/>
    <p:sldId id="265" r:id="rId19"/>
    <p:sldId id="266" r:id="rId20"/>
    <p:sldId id="267" r:id="rId21"/>
    <p:sldId id="269" r:id="rId22"/>
    <p:sldId id="268" r:id="rId23"/>
    <p:sldId id="272" r:id="rId24"/>
    <p:sldId id="279" r:id="rId25"/>
    <p:sldId id="270" r:id="rId2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B4C7E7"/>
    <a:srgbClr val="417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39" autoAdjust="0"/>
    <p:restoredTop sz="95299" autoAdjust="0"/>
  </p:normalViewPr>
  <p:slideViewPr>
    <p:cSldViewPr snapToGrid="0">
      <p:cViewPr varScale="1">
        <p:scale>
          <a:sx n="82" d="100"/>
          <a:sy n="82" d="100"/>
        </p:scale>
        <p:origin x="681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F9E3AF-9FE6-4AA0-BF23-71344A0D2388}" type="datetimeFigureOut">
              <a:rPr lang="zh-CN" altLang="en-US" smtClean="0"/>
              <a:t>2018/3/5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EBAB3-3494-4749-8CD6-F8E9F9812D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831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716175.htm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baike.baidu.com/view/716178.htm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通用异步收发传输器（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Universal Asynchronous Receiver/Transmitter)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，通常称作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UART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，是一种异步收发传输器，是电脑硬件的一部分。将资料由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串行通信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并行通信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间作传输转换，作为并行输入成为串行输出的芯片，通常集成于其他通讯接口的连结上。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EBAB3-3494-4749-8CD6-F8E9F9812D0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3737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module </a:t>
            </a:r>
            <a:r>
              <a:rPr lang="en-US" altLang="zh-CN" dirty="0" err="1" smtClean="0"/>
              <a:t>clkdiv</a:t>
            </a:r>
            <a:r>
              <a:rPr lang="en-US" altLang="zh-CN" dirty="0" smtClean="0"/>
              <a:t>(</a:t>
            </a:r>
          </a:p>
          <a:p>
            <a:r>
              <a:rPr lang="en-US" altLang="zh-CN" dirty="0" smtClean="0"/>
              <a:t>    input </a:t>
            </a:r>
            <a:r>
              <a:rPr lang="en-US" altLang="zh-CN" dirty="0" err="1" smtClean="0"/>
              <a:t>mclk</a:t>
            </a:r>
            <a:r>
              <a:rPr lang="en-US" altLang="zh-CN" dirty="0" smtClean="0"/>
              <a:t>,</a:t>
            </a:r>
          </a:p>
          <a:p>
            <a:r>
              <a:rPr lang="en-US" altLang="zh-CN" dirty="0" smtClean="0"/>
              <a:t>    input </a:t>
            </a:r>
            <a:r>
              <a:rPr lang="en-US" altLang="zh-CN" dirty="0" err="1" smtClean="0"/>
              <a:t>clr</a:t>
            </a:r>
            <a:r>
              <a:rPr lang="en-US" altLang="zh-CN" dirty="0" smtClean="0"/>
              <a:t>,</a:t>
            </a:r>
          </a:p>
          <a:p>
            <a:r>
              <a:rPr lang="en-US" altLang="zh-CN" dirty="0" smtClean="0"/>
              <a:t>    output clk190,//190Hz</a:t>
            </a:r>
          </a:p>
          <a:p>
            <a:r>
              <a:rPr lang="en-US" altLang="zh-CN" dirty="0" smtClean="0"/>
              <a:t>    output clk48);// 48Hz</a:t>
            </a:r>
          </a:p>
          <a:p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reg</a:t>
            </a:r>
            <a:r>
              <a:rPr lang="en-US" altLang="zh-CN" dirty="0" smtClean="0"/>
              <a:t> [24:0] q; //25</a:t>
            </a:r>
            <a:r>
              <a:rPr lang="zh-CN" altLang="en-US" dirty="0" smtClean="0"/>
              <a:t>位计数器</a:t>
            </a:r>
          </a:p>
          <a:p>
            <a:r>
              <a:rPr lang="zh-CN" altLang="en-US" dirty="0" smtClean="0"/>
              <a:t>    </a:t>
            </a:r>
          </a:p>
          <a:p>
            <a:r>
              <a:rPr lang="zh-CN" altLang="en-US" dirty="0" smtClean="0"/>
              <a:t>    </a:t>
            </a:r>
            <a:r>
              <a:rPr lang="en-US" altLang="zh-CN" dirty="0" smtClean="0"/>
              <a:t>always @(</a:t>
            </a:r>
            <a:r>
              <a:rPr lang="en-US" altLang="zh-CN" dirty="0" err="1" smtClean="0"/>
              <a:t>posedge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mclk</a:t>
            </a:r>
            <a:r>
              <a:rPr lang="en-US" altLang="zh-CN" dirty="0" smtClean="0"/>
              <a:t> or </a:t>
            </a:r>
            <a:r>
              <a:rPr lang="en-US" altLang="zh-CN" dirty="0" err="1" smtClean="0"/>
              <a:t>posedge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clr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    begin</a:t>
            </a:r>
          </a:p>
          <a:p>
            <a:r>
              <a:rPr lang="en-US" altLang="zh-CN" dirty="0" smtClean="0"/>
              <a:t>      if(</a:t>
            </a:r>
            <a:r>
              <a:rPr lang="en-US" altLang="zh-CN" dirty="0" err="1" smtClean="0"/>
              <a:t>clr</a:t>
            </a:r>
            <a:r>
              <a:rPr lang="en-US" altLang="zh-CN" dirty="0" smtClean="0"/>
              <a:t>==1)</a:t>
            </a:r>
          </a:p>
          <a:p>
            <a:r>
              <a:rPr lang="en-US" altLang="zh-CN" dirty="0" smtClean="0"/>
              <a:t>         q &lt;= 0;</a:t>
            </a:r>
          </a:p>
          <a:p>
            <a:r>
              <a:rPr lang="en-US" altLang="zh-CN" dirty="0" smtClean="0"/>
              <a:t>      else</a:t>
            </a:r>
          </a:p>
          <a:p>
            <a:r>
              <a:rPr lang="en-US" altLang="zh-CN" dirty="0" smtClean="0"/>
              <a:t>         q &lt;= q + 1;</a:t>
            </a:r>
          </a:p>
          <a:p>
            <a:r>
              <a:rPr lang="en-US" altLang="zh-CN" dirty="0" smtClean="0"/>
              <a:t>    end</a:t>
            </a:r>
          </a:p>
          <a:p>
            <a:r>
              <a:rPr lang="en-US" altLang="zh-CN" dirty="0" smtClean="0"/>
              <a:t>      </a:t>
            </a:r>
          </a:p>
          <a:p>
            <a:r>
              <a:rPr lang="en-US" altLang="zh-CN" dirty="0" smtClean="0"/>
              <a:t>    assign clk190 = q[18];</a:t>
            </a:r>
          </a:p>
          <a:p>
            <a:r>
              <a:rPr lang="en-US" altLang="zh-CN" dirty="0" smtClean="0"/>
              <a:t>    assign clk48  = q[20];</a:t>
            </a:r>
          </a:p>
          <a:p>
            <a:r>
              <a:rPr lang="en-US" altLang="zh-CN" dirty="0" smtClean="0"/>
              <a:t> </a:t>
            </a:r>
            <a:r>
              <a:rPr lang="en-US" altLang="zh-CN" dirty="0" err="1" smtClean="0"/>
              <a:t>endmodule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EBAB3-3494-4749-8CD6-F8E9F9812D0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762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module </a:t>
            </a:r>
            <a:r>
              <a:rPr lang="en-US" altLang="zh-CN" dirty="0" err="1" smtClean="0"/>
              <a:t>clkdiv</a:t>
            </a:r>
            <a:r>
              <a:rPr lang="en-US" altLang="zh-CN" dirty="0" smtClean="0"/>
              <a:t>(</a:t>
            </a:r>
          </a:p>
          <a:p>
            <a:r>
              <a:rPr lang="en-US" altLang="zh-CN" dirty="0" smtClean="0"/>
              <a:t>    input </a:t>
            </a:r>
            <a:r>
              <a:rPr lang="en-US" altLang="zh-CN" dirty="0" err="1" smtClean="0"/>
              <a:t>mclk</a:t>
            </a:r>
            <a:r>
              <a:rPr lang="en-US" altLang="zh-CN" dirty="0" smtClean="0"/>
              <a:t>,</a:t>
            </a:r>
          </a:p>
          <a:p>
            <a:r>
              <a:rPr lang="en-US" altLang="zh-CN" dirty="0" smtClean="0"/>
              <a:t>    input </a:t>
            </a:r>
            <a:r>
              <a:rPr lang="en-US" altLang="zh-CN" dirty="0" err="1" smtClean="0"/>
              <a:t>clr</a:t>
            </a:r>
            <a:r>
              <a:rPr lang="en-US" altLang="zh-CN" dirty="0" smtClean="0"/>
              <a:t>,</a:t>
            </a:r>
          </a:p>
          <a:p>
            <a:r>
              <a:rPr lang="en-US" altLang="zh-CN" dirty="0" smtClean="0"/>
              <a:t>    output clk190,//190Hz</a:t>
            </a:r>
          </a:p>
          <a:p>
            <a:r>
              <a:rPr lang="en-US" altLang="zh-CN" dirty="0" smtClean="0"/>
              <a:t>    output clk48);// 48Hz</a:t>
            </a:r>
          </a:p>
          <a:p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reg</a:t>
            </a:r>
            <a:r>
              <a:rPr lang="en-US" altLang="zh-CN" dirty="0" smtClean="0"/>
              <a:t> [24:0] q; //25</a:t>
            </a:r>
            <a:r>
              <a:rPr lang="zh-CN" altLang="en-US" dirty="0" smtClean="0"/>
              <a:t>位计数器</a:t>
            </a:r>
          </a:p>
          <a:p>
            <a:r>
              <a:rPr lang="zh-CN" altLang="en-US" dirty="0" smtClean="0"/>
              <a:t>    </a:t>
            </a:r>
          </a:p>
          <a:p>
            <a:r>
              <a:rPr lang="zh-CN" altLang="en-US" dirty="0" smtClean="0"/>
              <a:t>    </a:t>
            </a:r>
            <a:r>
              <a:rPr lang="en-US" altLang="zh-CN" dirty="0" smtClean="0"/>
              <a:t>always @(</a:t>
            </a:r>
            <a:r>
              <a:rPr lang="en-US" altLang="zh-CN" dirty="0" err="1" smtClean="0"/>
              <a:t>posedge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mclk</a:t>
            </a:r>
            <a:r>
              <a:rPr lang="en-US" altLang="zh-CN" dirty="0" smtClean="0"/>
              <a:t> or </a:t>
            </a:r>
            <a:r>
              <a:rPr lang="en-US" altLang="zh-CN" dirty="0" err="1" smtClean="0"/>
              <a:t>posedge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clr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    begin</a:t>
            </a:r>
          </a:p>
          <a:p>
            <a:r>
              <a:rPr lang="en-US" altLang="zh-CN" dirty="0" smtClean="0"/>
              <a:t>      if(</a:t>
            </a:r>
            <a:r>
              <a:rPr lang="en-US" altLang="zh-CN" dirty="0" err="1" smtClean="0"/>
              <a:t>clr</a:t>
            </a:r>
            <a:r>
              <a:rPr lang="en-US" altLang="zh-CN" dirty="0" smtClean="0"/>
              <a:t>==1)</a:t>
            </a:r>
          </a:p>
          <a:p>
            <a:r>
              <a:rPr lang="en-US" altLang="zh-CN" dirty="0" smtClean="0"/>
              <a:t>         q &lt;= 0;</a:t>
            </a:r>
          </a:p>
          <a:p>
            <a:r>
              <a:rPr lang="en-US" altLang="zh-CN" dirty="0" smtClean="0"/>
              <a:t>      else</a:t>
            </a:r>
          </a:p>
          <a:p>
            <a:r>
              <a:rPr lang="en-US" altLang="zh-CN" dirty="0" smtClean="0"/>
              <a:t>         q &lt;= q + 1;</a:t>
            </a:r>
          </a:p>
          <a:p>
            <a:r>
              <a:rPr lang="en-US" altLang="zh-CN" dirty="0" smtClean="0"/>
              <a:t>    end</a:t>
            </a:r>
          </a:p>
          <a:p>
            <a:r>
              <a:rPr lang="en-US" altLang="zh-CN" dirty="0" smtClean="0"/>
              <a:t>      </a:t>
            </a:r>
          </a:p>
          <a:p>
            <a:r>
              <a:rPr lang="en-US" altLang="zh-CN" dirty="0" smtClean="0"/>
              <a:t>    assign clk190 = q[18];</a:t>
            </a:r>
          </a:p>
          <a:p>
            <a:r>
              <a:rPr lang="en-US" altLang="zh-CN" dirty="0" smtClean="0"/>
              <a:t>    assign clk48  = q[20];</a:t>
            </a:r>
          </a:p>
          <a:p>
            <a:r>
              <a:rPr lang="en-US" altLang="zh-CN" dirty="0" smtClean="0"/>
              <a:t> </a:t>
            </a:r>
            <a:r>
              <a:rPr lang="en-US" altLang="zh-CN" dirty="0" err="1" smtClean="0"/>
              <a:t>endmodule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EBAB3-3494-4749-8CD6-F8E9F9812D0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95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module </a:t>
            </a:r>
            <a:r>
              <a:rPr lang="en-US" altLang="zh-CN" dirty="0" err="1" smtClean="0"/>
              <a:t>clkdiv</a:t>
            </a:r>
            <a:r>
              <a:rPr lang="en-US" altLang="zh-CN" dirty="0" smtClean="0"/>
              <a:t>(</a:t>
            </a:r>
          </a:p>
          <a:p>
            <a:r>
              <a:rPr lang="en-US" altLang="zh-CN" dirty="0" smtClean="0"/>
              <a:t>    input </a:t>
            </a:r>
            <a:r>
              <a:rPr lang="en-US" altLang="zh-CN" dirty="0" err="1" smtClean="0"/>
              <a:t>mclk</a:t>
            </a:r>
            <a:r>
              <a:rPr lang="en-US" altLang="zh-CN" dirty="0" smtClean="0"/>
              <a:t>,</a:t>
            </a:r>
          </a:p>
          <a:p>
            <a:r>
              <a:rPr lang="en-US" altLang="zh-CN" dirty="0" smtClean="0"/>
              <a:t>    input </a:t>
            </a:r>
            <a:r>
              <a:rPr lang="en-US" altLang="zh-CN" dirty="0" err="1" smtClean="0"/>
              <a:t>clr</a:t>
            </a:r>
            <a:r>
              <a:rPr lang="en-US" altLang="zh-CN" dirty="0" smtClean="0"/>
              <a:t>,</a:t>
            </a:r>
          </a:p>
          <a:p>
            <a:r>
              <a:rPr lang="en-US" altLang="zh-CN" dirty="0" smtClean="0"/>
              <a:t>    output clk190,//190Hz</a:t>
            </a:r>
          </a:p>
          <a:p>
            <a:r>
              <a:rPr lang="en-US" altLang="zh-CN" dirty="0" smtClean="0"/>
              <a:t>    output clk48);// 48Hz</a:t>
            </a:r>
          </a:p>
          <a:p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reg</a:t>
            </a:r>
            <a:r>
              <a:rPr lang="en-US" altLang="zh-CN" dirty="0" smtClean="0"/>
              <a:t> [24:0] q; //25</a:t>
            </a:r>
            <a:r>
              <a:rPr lang="zh-CN" altLang="en-US" dirty="0" smtClean="0"/>
              <a:t>位计数器</a:t>
            </a:r>
          </a:p>
          <a:p>
            <a:r>
              <a:rPr lang="zh-CN" altLang="en-US" dirty="0" smtClean="0"/>
              <a:t>    </a:t>
            </a:r>
          </a:p>
          <a:p>
            <a:r>
              <a:rPr lang="zh-CN" altLang="en-US" dirty="0" smtClean="0"/>
              <a:t>    </a:t>
            </a:r>
            <a:r>
              <a:rPr lang="en-US" altLang="zh-CN" dirty="0" smtClean="0"/>
              <a:t>always @(</a:t>
            </a:r>
            <a:r>
              <a:rPr lang="en-US" altLang="zh-CN" dirty="0" err="1" smtClean="0"/>
              <a:t>posedge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mclk</a:t>
            </a:r>
            <a:r>
              <a:rPr lang="en-US" altLang="zh-CN" dirty="0" smtClean="0"/>
              <a:t> or </a:t>
            </a:r>
            <a:r>
              <a:rPr lang="en-US" altLang="zh-CN" dirty="0" err="1" smtClean="0"/>
              <a:t>posedge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clr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    begin</a:t>
            </a:r>
          </a:p>
          <a:p>
            <a:r>
              <a:rPr lang="en-US" altLang="zh-CN" dirty="0" smtClean="0"/>
              <a:t>      if(</a:t>
            </a:r>
            <a:r>
              <a:rPr lang="en-US" altLang="zh-CN" dirty="0" err="1" smtClean="0"/>
              <a:t>clr</a:t>
            </a:r>
            <a:r>
              <a:rPr lang="en-US" altLang="zh-CN" dirty="0" smtClean="0"/>
              <a:t>==1)</a:t>
            </a:r>
          </a:p>
          <a:p>
            <a:r>
              <a:rPr lang="en-US" altLang="zh-CN" dirty="0" smtClean="0"/>
              <a:t>         q &lt;= 0;</a:t>
            </a:r>
          </a:p>
          <a:p>
            <a:r>
              <a:rPr lang="en-US" altLang="zh-CN" dirty="0" smtClean="0"/>
              <a:t>      else</a:t>
            </a:r>
          </a:p>
          <a:p>
            <a:r>
              <a:rPr lang="en-US" altLang="zh-CN" dirty="0" smtClean="0"/>
              <a:t>         q &lt;= q + 1;</a:t>
            </a:r>
          </a:p>
          <a:p>
            <a:r>
              <a:rPr lang="en-US" altLang="zh-CN" dirty="0" smtClean="0"/>
              <a:t>    end</a:t>
            </a:r>
          </a:p>
          <a:p>
            <a:r>
              <a:rPr lang="en-US" altLang="zh-CN" dirty="0" smtClean="0"/>
              <a:t>      </a:t>
            </a:r>
          </a:p>
          <a:p>
            <a:r>
              <a:rPr lang="en-US" altLang="zh-CN" dirty="0" smtClean="0"/>
              <a:t>    assign clk190 = q[18];</a:t>
            </a:r>
          </a:p>
          <a:p>
            <a:r>
              <a:rPr lang="en-US" altLang="zh-CN" dirty="0" smtClean="0"/>
              <a:t>    assign clk48  = q[20];</a:t>
            </a:r>
          </a:p>
          <a:p>
            <a:r>
              <a:rPr lang="en-US" altLang="zh-CN" dirty="0" smtClean="0"/>
              <a:t> </a:t>
            </a:r>
            <a:r>
              <a:rPr lang="en-US" altLang="zh-CN" dirty="0" err="1" smtClean="0"/>
              <a:t>endmodule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EBAB3-3494-4749-8CD6-F8E9F9812D0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940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EBAB3-3494-4749-8CD6-F8E9F9812D0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6224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9F9E0-549C-4281-BB03-86B9D0753082}" type="datetime1">
              <a:rPr lang="zh-CN" altLang="en-US" smtClean="0"/>
              <a:t>2018/3/5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12876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7540B-88C0-44B1-9673-DAA9AB3D9AC4}" type="datetime1">
              <a:rPr lang="zh-CN" altLang="en-US" smtClean="0"/>
              <a:t>2018/3/5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11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2C01C-3DF9-4526-9707-51AA10060E08}" type="datetime1">
              <a:rPr lang="zh-CN" altLang="en-US" smtClean="0"/>
              <a:t>2018/3/5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9350A-B200-4809-8D5F-29D22C46D9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012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mailto:xgsun@fudan.edu.cn" TargetMode="Externa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5.gif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6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reference.digilentinc.com/reference/pmod/pmodkypd/start#example_project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reference.digilentinc.com/learn/programmable-logic/tutorials/nexys-4-ddr-keyboard-demo/star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hyperlink" Target="https://www.xilinx.com/" TargetMode="External"/><Relationship Id="rId4" Type="http://schemas.openxmlformats.org/officeDocument/2006/relationships/hyperlink" Target="https://china.xilinx.com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tore.digilentinc.com/nexys-4-ddr-artix-7-fpga-trainer-board-recommended-for-ece-curriculu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digilent.taobao.com/category-1194735943.htm?spm=2013.1.w5002-13613029892.7.azJ8NC&amp;search=y&amp;catName=Pmods-%B4%AB%B8%D0%C6%F7%BC%B0%CD%E2%C9%E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86242" y="475064"/>
            <a:ext cx="7772400" cy="974381"/>
          </a:xfrm>
        </p:spPr>
        <p:txBody>
          <a:bodyPr anchor="ctr"/>
          <a:lstStyle/>
          <a:p>
            <a:r>
              <a:rPr lang="zh-CN" altLang="en-US" b="1" spc="3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计算机体系结构实验</a:t>
            </a:r>
            <a:endParaRPr lang="zh-CN" altLang="en-US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599" y="5451820"/>
            <a:ext cx="8890612" cy="582357"/>
          </a:xfrm>
        </p:spPr>
        <p:txBody>
          <a:bodyPr anchor="ctr">
            <a:normAutofit/>
          </a:bodyPr>
          <a:lstStyle/>
          <a:p>
            <a:r>
              <a:rPr lang="en-US" altLang="zh-CN" sz="2200" dirty="0" err="1">
                <a:latin typeface="楷体" panose="02010609060101010101" pitchFamily="49" charset="-122"/>
                <a:ea typeface="楷体" panose="02010609060101010101" pitchFamily="49" charset="-122"/>
              </a:rPr>
              <a:t>Digilent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公司的基于</a:t>
            </a:r>
            <a:r>
              <a:rPr lang="en-US" altLang="zh-CN" sz="2200" dirty="0">
                <a:latin typeface="楷体" panose="02010609060101010101" pitchFamily="49" charset="-122"/>
                <a:ea typeface="楷体" panose="02010609060101010101" pitchFamily="49" charset="-122"/>
              </a:rPr>
              <a:t>Xilinx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公司的</a:t>
            </a:r>
            <a:r>
              <a:rPr lang="en-US" altLang="zh-CN" sz="2200" dirty="0">
                <a:latin typeface="楷体" panose="02010609060101010101" pitchFamily="49" charset="-122"/>
                <a:ea typeface="楷体" panose="02010609060101010101" pitchFamily="49" charset="-122"/>
              </a:rPr>
              <a:t>Artix-7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系列</a:t>
            </a:r>
            <a:r>
              <a:rPr lang="en-US" altLang="zh-CN" sz="2200" dirty="0">
                <a:latin typeface="楷体" panose="02010609060101010101" pitchFamily="49" charset="-122"/>
                <a:ea typeface="楷体" panose="02010609060101010101" pitchFamily="49" charset="-122"/>
              </a:rPr>
              <a:t>FPGA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的开发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板</a:t>
            </a:r>
            <a:endParaRPr lang="zh-CN" altLang="en-US" sz="2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065" y="2679670"/>
            <a:ext cx="3602516" cy="270188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229752" y="1785460"/>
            <a:ext cx="44531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/>
              <a:t>2. NEXYS4 DDR</a:t>
            </a:r>
            <a:r>
              <a:rPr lang="zh-CN" altLang="en-US" sz="3600" b="1" dirty="0"/>
              <a:t>开发板</a:t>
            </a:r>
          </a:p>
        </p:txBody>
      </p:sp>
      <p:pic>
        <p:nvPicPr>
          <p:cNvPr id="6" name="Picture 2" descr="https://timgsa.baidu.com/timg?image&amp;quality=80&amp;size=b9999_10000&amp;sec=1486706539526&amp;di=79ff7f14d79ab459b5a7e54209358ed7&amp;imgtype=0&amp;src=http%3A%2F%2Fb.hiphotos.baidu.com%2Fbaike%2Fs%3D220%2Fsign%3Db8f5950d0afa513d55aa6bdc0d6c554c%2F3b87e950352ac65c394266a2f9f2b21192138a9f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65" y="6047439"/>
            <a:ext cx="756000" cy="75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timgsa.baidu.com/timg?image&amp;quality=80&amp;size=b9999_10000&amp;sec=1486706601692&amp;di=6c9e3e11002e1601c2fcdf5329b5c70b&amp;imgtype=0&amp;src=http%3A%2F%2Fawb.img.xmtbang.com%2Fimg%2Fuploadnew%2F201510%2F23%2F760f1307425d46578fb2912eb395785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49233" y="6006902"/>
            <a:ext cx="816309" cy="81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4230474" y="6229761"/>
            <a:ext cx="3552090" cy="395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xgsun@fudan.edu.cn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2018-02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C:\Users\Sam2013\Desktop\孙晓光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996" y="6170550"/>
            <a:ext cx="1872208" cy="5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98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2446" y="141842"/>
            <a:ext cx="7886700" cy="65435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dirty="0" smtClean="0"/>
              <a:t>Nexys4 DDR </a:t>
            </a:r>
            <a:r>
              <a:rPr lang="zh-CN" altLang="en-US" b="1" dirty="0" smtClean="0"/>
              <a:t>特点</a:t>
            </a:r>
            <a:endParaRPr lang="zh-CN" altLang="en-US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171449" y="876207"/>
            <a:ext cx="8922885" cy="5853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10/100 </a:t>
            </a:r>
            <a:r>
              <a:rPr lang="en-US" altLang="zh-CN" sz="2400" dirty="0"/>
              <a:t>Ethernet PHY 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128Mib DDR2 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SD</a:t>
            </a:r>
            <a:r>
              <a:rPr lang="zh-CN" altLang="en-US" sz="2400" dirty="0"/>
              <a:t>卡</a:t>
            </a:r>
            <a:r>
              <a:rPr lang="zh-CN" altLang="en-US" sz="2400" dirty="0" smtClean="0"/>
              <a:t>插槽（可用</a:t>
            </a:r>
            <a:r>
              <a:rPr lang="zh-CN" altLang="en-US" sz="2400" dirty="0"/>
              <a:t>来存储</a:t>
            </a:r>
            <a:r>
              <a:rPr lang="en-US" altLang="zh-CN" sz="2400" dirty="0"/>
              <a:t>FPGA</a:t>
            </a:r>
            <a:r>
              <a:rPr lang="zh-CN" altLang="en-US" sz="2400" dirty="0" smtClean="0"/>
              <a:t>程序）</a:t>
            </a:r>
            <a:endParaRPr lang="zh-CN" altLang="en-US" sz="2400" dirty="0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Micro USB</a:t>
            </a:r>
            <a:r>
              <a:rPr lang="zh-CN" altLang="en-US" sz="2400" dirty="0"/>
              <a:t>接口（</a:t>
            </a:r>
            <a:r>
              <a:rPr lang="en-US" altLang="zh-CN" sz="2400" dirty="0"/>
              <a:t>UART</a:t>
            </a:r>
            <a:r>
              <a:rPr lang="zh-CN" altLang="en-US" sz="2400" dirty="0"/>
              <a:t>和编程口共用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USB </a:t>
            </a:r>
            <a:r>
              <a:rPr lang="en-US" altLang="zh-CN" sz="2400" dirty="0"/>
              <a:t>HID</a:t>
            </a:r>
            <a:r>
              <a:rPr lang="zh-CN" altLang="en-US" sz="2400" dirty="0"/>
              <a:t>主机接口（鼠标、键盘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PWM </a:t>
            </a:r>
            <a:r>
              <a:rPr lang="en-US" altLang="zh-CN" sz="2400" dirty="0"/>
              <a:t>(Pulse Width Modulation)</a:t>
            </a:r>
            <a:r>
              <a:rPr lang="zh-CN" altLang="en-US" sz="2400" dirty="0" smtClean="0"/>
              <a:t>音频输出</a:t>
            </a:r>
            <a:endParaRPr lang="zh-CN" altLang="en-US" sz="2400" dirty="0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PDM</a:t>
            </a:r>
            <a:r>
              <a:rPr lang="zh-CN" altLang="en-US" sz="2400" dirty="0"/>
              <a:t>（脉冲密度调制</a:t>
            </a:r>
            <a:r>
              <a:rPr lang="zh-CN" altLang="en-US" sz="2400" dirty="0" smtClean="0"/>
              <a:t>）数字</a:t>
            </a:r>
            <a:r>
              <a:rPr lang="zh-CN" altLang="en-US" sz="2400" dirty="0"/>
              <a:t>麦克风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4</a:t>
            </a:r>
            <a:r>
              <a:rPr lang="zh-CN" altLang="en-US" sz="2400" dirty="0"/>
              <a:t>个</a:t>
            </a:r>
            <a:r>
              <a:rPr lang="en-US" altLang="zh-CN" sz="2400" dirty="0" err="1"/>
              <a:t>Pmod</a:t>
            </a:r>
            <a:r>
              <a:rPr lang="zh-CN" altLang="en-US" sz="2400" dirty="0" smtClean="0"/>
              <a:t>接口、</a:t>
            </a:r>
            <a:r>
              <a:rPr lang="en-US" altLang="zh-CN" sz="2400" dirty="0"/>
              <a:t> </a:t>
            </a:r>
            <a:r>
              <a:rPr lang="en-US" altLang="zh-CN" sz="2400" dirty="0" err="1"/>
              <a:t>Pmod</a:t>
            </a:r>
            <a:r>
              <a:rPr lang="en-US" altLang="zh-CN" sz="2400" dirty="0"/>
              <a:t> for XADC signals </a:t>
            </a:r>
            <a:endParaRPr lang="zh-CN" altLang="en-US" sz="2400" dirty="0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USB HID Host for mice, keyboards and memory sticks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/>
              <a:t>Digilent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USB-JTAG port for </a:t>
            </a:r>
            <a:r>
              <a:rPr lang="en-US" altLang="zh-CN" sz="2400" dirty="0" smtClean="0"/>
              <a:t>FPGA programming &amp; communication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基本</a:t>
            </a:r>
            <a:r>
              <a:rPr lang="en-US" altLang="zh-CN" sz="2400" b="1" dirty="0" smtClean="0"/>
              <a:t>IO</a:t>
            </a:r>
            <a:r>
              <a:rPr lang="zh-CN" altLang="en-US" sz="2400" b="1" dirty="0" smtClean="0"/>
              <a:t>：</a:t>
            </a:r>
            <a:r>
              <a:rPr lang="en-US" altLang="zh-CN" sz="2400" b="1" dirty="0"/>
              <a:t>16</a:t>
            </a:r>
            <a:r>
              <a:rPr lang="zh-CN" altLang="en-US" sz="2400" b="1" dirty="0"/>
              <a:t>路拨码开关、</a:t>
            </a:r>
            <a:r>
              <a:rPr lang="en-US" altLang="zh-CN" sz="2400" b="1" dirty="0"/>
              <a:t>16</a:t>
            </a:r>
            <a:r>
              <a:rPr lang="zh-CN" altLang="en-US" sz="2400" b="1" dirty="0"/>
              <a:t>路</a:t>
            </a:r>
            <a:r>
              <a:rPr lang="en-US" altLang="zh-CN" sz="2400" b="1" dirty="0"/>
              <a:t>LED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8</a:t>
            </a:r>
            <a:r>
              <a:rPr lang="zh-CN" altLang="en-US" sz="2400" b="1" dirty="0"/>
              <a:t>路</a:t>
            </a:r>
            <a:r>
              <a:rPr lang="en-US" altLang="zh-CN" sz="2400" b="1" dirty="0"/>
              <a:t>7</a:t>
            </a:r>
            <a:r>
              <a:rPr lang="zh-CN" altLang="en-US" sz="2400" b="1" dirty="0"/>
              <a:t>段数码</a:t>
            </a:r>
            <a:r>
              <a:rPr lang="zh-CN" altLang="en-US" sz="2400" b="1" dirty="0" smtClean="0"/>
              <a:t>管</a:t>
            </a:r>
            <a:r>
              <a:rPr lang="en-US" altLang="zh-CN" sz="2400" b="1" dirty="0"/>
              <a:t/>
            </a:r>
            <a:br>
              <a:rPr lang="en-US" altLang="zh-CN" sz="2400" b="1" dirty="0"/>
            </a:br>
            <a:r>
              <a:rPr lang="en-US" altLang="zh-CN" sz="2400" b="1" dirty="0" smtClean="0"/>
              <a:t>                  2</a:t>
            </a:r>
            <a:r>
              <a:rPr lang="zh-CN" altLang="en-US" sz="2400" b="1" dirty="0"/>
              <a:t>个</a:t>
            </a:r>
            <a:r>
              <a:rPr lang="en-US" altLang="zh-CN" sz="2400" b="1" dirty="0"/>
              <a:t>RGB </a:t>
            </a:r>
            <a:r>
              <a:rPr lang="zh-CN" altLang="en-US" sz="2400" b="1" dirty="0"/>
              <a:t>三色 </a:t>
            </a:r>
            <a:r>
              <a:rPr lang="en-US" altLang="zh-CN" sz="2400" b="1" dirty="0" smtClean="0"/>
              <a:t>LED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5</a:t>
            </a:r>
            <a:r>
              <a:rPr lang="zh-CN" altLang="en-US" sz="2400" b="1" dirty="0"/>
              <a:t>个按钮</a:t>
            </a:r>
            <a:endParaRPr lang="en-US" altLang="zh-CN" sz="2400" b="1" dirty="0"/>
          </a:p>
        </p:txBody>
      </p:sp>
      <p:sp>
        <p:nvSpPr>
          <p:cNvPr id="3" name="矩形 2"/>
          <p:cNvSpPr/>
          <p:nvPr/>
        </p:nvSpPr>
        <p:spPr>
          <a:xfrm>
            <a:off x="6163878" y="876207"/>
            <a:ext cx="2308068" cy="20128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12</a:t>
            </a:r>
            <a:r>
              <a:rPr lang="zh-CN" altLang="en-US" sz="2400" dirty="0"/>
              <a:t>位</a:t>
            </a:r>
            <a:r>
              <a:rPr lang="en-US" altLang="zh-CN" sz="2400" dirty="0"/>
              <a:t>VGA</a:t>
            </a:r>
            <a:r>
              <a:rPr lang="zh-CN" altLang="en-US" sz="2400" dirty="0" smtClean="0"/>
              <a:t>接口</a:t>
            </a:r>
            <a:endParaRPr lang="en-US" altLang="zh-CN" sz="2400" dirty="0" smtClean="0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温度传感器</a:t>
            </a:r>
            <a:endParaRPr lang="en-US" altLang="zh-CN" sz="2400" dirty="0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串行</a:t>
            </a:r>
            <a:r>
              <a:rPr lang="en-US" altLang="zh-CN" sz="2400" dirty="0" smtClean="0"/>
              <a:t>Flash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3</a:t>
            </a:r>
            <a:r>
              <a:rPr lang="zh-CN" altLang="en-US" sz="2400" dirty="0"/>
              <a:t>轴</a:t>
            </a:r>
            <a:r>
              <a:rPr lang="zh-CN" altLang="en-US" sz="2400" dirty="0" smtClean="0"/>
              <a:t>加速度计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177" y="2839469"/>
            <a:ext cx="2083963" cy="192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2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415461" y="-929341"/>
            <a:ext cx="6314455" cy="887821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5839" y="218960"/>
            <a:ext cx="2667699" cy="836353"/>
          </a:xfrm>
        </p:spPr>
        <p:txBody>
          <a:bodyPr/>
          <a:lstStyle/>
          <a:p>
            <a:pPr algn="ctr"/>
            <a:r>
              <a:rPr lang="zh-CN" altLang="en-US" dirty="0" smtClean="0"/>
              <a:t>基本</a:t>
            </a:r>
            <a:r>
              <a:rPr lang="en-US" altLang="zh-CN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IO</a:t>
            </a:r>
            <a:endParaRPr lang="zh-CN" altLang="en-US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11855" y="1266940"/>
            <a:ext cx="1160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①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LEDs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40507" y="32884"/>
            <a:ext cx="2254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②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7-Seg Display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291329" y="73600"/>
            <a:ext cx="1779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③ 三色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LEDs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49240" y="6170141"/>
            <a:ext cx="1563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④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Buttons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38810" y="6205331"/>
            <a:ext cx="1800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⑤ 拨</a:t>
            </a:r>
            <a:r>
              <a:rPr lang="zh-CN" altLang="en-US" sz="2400" b="1" dirty="0">
                <a:solidFill>
                  <a:srgbClr val="FF0000"/>
                </a:solidFill>
              </a:rPr>
              <a:t>码开关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54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2446" y="141842"/>
            <a:ext cx="6469206" cy="836353"/>
          </a:xfrm>
        </p:spPr>
        <p:txBody>
          <a:bodyPr/>
          <a:lstStyle/>
          <a:p>
            <a:pPr algn="ctr"/>
            <a:r>
              <a:rPr lang="en-US" altLang="zh-CN" sz="4000" dirty="0" smtClean="0"/>
              <a:t>①</a:t>
            </a:r>
            <a:r>
              <a:rPr lang="en-US" altLang="zh-CN" b="1" dirty="0" smtClean="0">
                <a:solidFill>
                  <a:srgbClr val="FF0000"/>
                </a:solidFill>
              </a:rPr>
              <a:t> LEDs + Slide Switches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3814" y="1479382"/>
            <a:ext cx="2783747" cy="185046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96606" y="978195"/>
            <a:ext cx="7773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当一个正向电流通过发光二极管</a:t>
            </a:r>
            <a:r>
              <a:rPr lang="en-US" altLang="zh-CN" sz="2400" dirty="0" smtClean="0"/>
              <a:t>(LED)</a:t>
            </a:r>
            <a:r>
              <a:rPr lang="zh-CN" altLang="en-US" sz="2400" dirty="0" smtClean="0"/>
              <a:t>时，</a:t>
            </a:r>
            <a:r>
              <a:rPr lang="en-US" altLang="zh-CN" sz="2400" dirty="0" smtClean="0"/>
              <a:t>LED</a:t>
            </a:r>
            <a:r>
              <a:rPr lang="zh-CN" altLang="en-US" sz="2400" dirty="0" smtClean="0"/>
              <a:t>就会发光。</a:t>
            </a:r>
            <a:endParaRPr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736512" y="1494075"/>
            <a:ext cx="4698722" cy="14126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LED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上典型电压：</a:t>
            </a:r>
            <a:r>
              <a:rPr lang="en-US" altLang="zh-CN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1.5~2.0 V</a:t>
            </a:r>
          </a:p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典型电流：</a:t>
            </a:r>
            <a:r>
              <a:rPr lang="en-US" altLang="zh-CN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2.0~15 mA</a:t>
            </a:r>
          </a:p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电阻</a:t>
            </a:r>
            <a:r>
              <a:rPr lang="en-US" altLang="zh-CN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R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作用：限制通过</a:t>
            </a:r>
            <a:r>
              <a:rPr lang="en-US" altLang="zh-CN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LED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的电流量。</a:t>
            </a:r>
            <a:endParaRPr lang="zh-CN" altLang="en-US" sz="2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6481" y="3011685"/>
            <a:ext cx="6607386" cy="313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 smtClean="0"/>
              <a:t>FPGA</a:t>
            </a:r>
            <a:r>
              <a:rPr lang="zh-CN" altLang="en-US" sz="2400" dirty="0" smtClean="0"/>
              <a:t>的</a:t>
            </a:r>
            <a:r>
              <a:rPr lang="en-US" altLang="zh-CN" sz="2400" dirty="0" smtClean="0"/>
              <a:t>I/O</a:t>
            </a:r>
            <a:r>
              <a:rPr lang="zh-CN" altLang="en-US" sz="2400" dirty="0" smtClean="0"/>
              <a:t>引脚有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2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种</a:t>
            </a:r>
            <a:r>
              <a:rPr lang="zh-CN" altLang="en-US" sz="2400" dirty="0" smtClean="0"/>
              <a:t>方式点亮</a:t>
            </a:r>
            <a:r>
              <a:rPr lang="en-US" altLang="zh-CN" sz="2400" dirty="0" smtClean="0"/>
              <a:t>LED</a:t>
            </a:r>
            <a:r>
              <a:rPr lang="zh-CN" altLang="en-US" sz="2400" dirty="0" smtClean="0"/>
              <a:t>：</a:t>
            </a:r>
            <a:endParaRPr lang="en-US" altLang="zh-CN" sz="2400" dirty="0"/>
          </a:p>
          <a:p>
            <a:pPr marL="457200" indent="-457200">
              <a:lnSpc>
                <a:spcPct val="130000"/>
              </a:lnSpc>
              <a:buFont typeface="+mj-lt"/>
              <a:buAutoNum type="alphaLcParenR"/>
            </a:pPr>
            <a:r>
              <a:rPr lang="zh-CN" altLang="en-US" sz="2400" dirty="0"/>
              <a:t>将</a:t>
            </a:r>
            <a:r>
              <a:rPr lang="zh-CN" altLang="en-US" sz="2400" b="1" dirty="0">
                <a:solidFill>
                  <a:srgbClr val="0070C0"/>
                </a:solidFill>
              </a:rPr>
              <a:t>引脚</a:t>
            </a:r>
            <a:r>
              <a:rPr lang="zh-CN" altLang="en-US" sz="2400" dirty="0"/>
              <a:t>连接到</a:t>
            </a:r>
            <a:r>
              <a:rPr lang="en-US" altLang="zh-CN" sz="2400" dirty="0" smtClean="0"/>
              <a:t>V</a:t>
            </a:r>
            <a:r>
              <a:rPr lang="en-US" altLang="zh-CN" sz="2400" baseline="-25000" dirty="0"/>
              <a:t>2</a:t>
            </a:r>
            <a:r>
              <a:rPr lang="zh-CN" altLang="en-US" sz="2400" dirty="0" smtClean="0"/>
              <a:t>端，</a:t>
            </a:r>
            <a:r>
              <a:rPr lang="en-US" altLang="zh-CN" sz="2400" dirty="0" smtClean="0"/>
              <a:t>V</a:t>
            </a:r>
            <a:r>
              <a:rPr lang="en-US" altLang="zh-CN" sz="2400" baseline="-25000" dirty="0"/>
              <a:t>1</a:t>
            </a:r>
            <a:r>
              <a:rPr lang="zh-CN" altLang="en-US" sz="2400" dirty="0" smtClean="0"/>
              <a:t>端接地</a:t>
            </a:r>
            <a:r>
              <a:rPr lang="en-US" altLang="zh-CN" sz="2000" dirty="0" smtClean="0"/>
              <a:t>【NEXYS4 16LED】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点亮</a:t>
            </a:r>
            <a:r>
              <a:rPr lang="en-US" altLang="zh-CN" sz="2000" dirty="0"/>
              <a:t>LED</a:t>
            </a:r>
            <a:r>
              <a:rPr lang="zh-CN" altLang="en-US" sz="2000" dirty="0"/>
              <a:t>，</a:t>
            </a:r>
            <a:r>
              <a:rPr lang="en-US" altLang="zh-CN" sz="2000" dirty="0" smtClean="0"/>
              <a:t>V</a:t>
            </a:r>
            <a:r>
              <a:rPr lang="en-US" altLang="zh-CN" sz="2000" baseline="-25000" dirty="0" smtClean="0"/>
              <a:t>2</a:t>
            </a:r>
            <a:r>
              <a:rPr lang="zh-CN" altLang="en-US" sz="2000" dirty="0" smtClean="0"/>
              <a:t>端为高电平</a:t>
            </a:r>
            <a:r>
              <a:rPr lang="en-US" altLang="zh-CN" sz="2000" dirty="0" smtClean="0"/>
              <a:t>(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2000" dirty="0" smtClean="0"/>
              <a:t>)</a:t>
            </a:r>
            <a:endParaRPr lang="en-US" altLang="zh-CN" sz="2000" dirty="0"/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不亮</a:t>
            </a:r>
            <a:r>
              <a:rPr lang="en-US" altLang="zh-CN" sz="2000" dirty="0"/>
              <a:t>LED</a:t>
            </a:r>
            <a:r>
              <a:rPr lang="zh-CN" altLang="en-US" sz="2000" dirty="0"/>
              <a:t>，</a:t>
            </a:r>
            <a:r>
              <a:rPr lang="en-US" altLang="zh-CN" sz="2000" dirty="0" smtClean="0"/>
              <a:t>V</a:t>
            </a:r>
            <a:r>
              <a:rPr lang="en-US" altLang="zh-CN" sz="2000" baseline="-25000" dirty="0" smtClean="0"/>
              <a:t>2</a:t>
            </a:r>
            <a:r>
              <a:rPr lang="zh-CN" altLang="en-US" sz="2000" dirty="0" smtClean="0"/>
              <a:t>端为</a:t>
            </a:r>
            <a:r>
              <a:rPr lang="zh-CN" altLang="en-US" sz="2000" dirty="0"/>
              <a:t>低</a:t>
            </a:r>
            <a:r>
              <a:rPr lang="zh-CN" altLang="en-US" sz="2000" dirty="0" smtClean="0"/>
              <a:t>电平</a:t>
            </a:r>
            <a:r>
              <a:rPr lang="en-US" altLang="zh-CN" sz="2000" dirty="0" smtClean="0"/>
              <a:t>(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0</a:t>
            </a:r>
            <a:r>
              <a:rPr lang="en-US" altLang="zh-CN" sz="2000" dirty="0" smtClean="0"/>
              <a:t>)</a:t>
            </a:r>
            <a:endParaRPr lang="en-US" altLang="zh-CN" sz="2400" dirty="0" smtClean="0"/>
          </a:p>
          <a:p>
            <a:pPr marL="457200" indent="-457200">
              <a:lnSpc>
                <a:spcPct val="130000"/>
              </a:lnSpc>
              <a:buFont typeface="+mj-ea"/>
              <a:buAutoNum type="alphaLcParenR"/>
            </a:pPr>
            <a:r>
              <a:rPr lang="en-US" altLang="zh-CN" sz="2400" dirty="0" smtClean="0"/>
              <a:t>V</a:t>
            </a:r>
            <a:r>
              <a:rPr lang="en-US" altLang="zh-CN" sz="2400" baseline="-25000" dirty="0" smtClean="0"/>
              <a:t>2</a:t>
            </a:r>
            <a:r>
              <a:rPr lang="zh-CN" altLang="en-US" sz="2400" dirty="0" smtClean="0"/>
              <a:t>端接一恒定电压，将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引脚</a:t>
            </a:r>
            <a:r>
              <a:rPr lang="zh-CN" altLang="en-US" sz="2400" dirty="0" smtClean="0"/>
              <a:t>连接到</a:t>
            </a:r>
            <a:r>
              <a:rPr lang="en-US" altLang="zh-CN" sz="2400" dirty="0" smtClean="0"/>
              <a:t>V</a:t>
            </a:r>
            <a:r>
              <a:rPr lang="en-US" altLang="zh-CN" sz="2400" baseline="-25000" dirty="0"/>
              <a:t>1</a:t>
            </a:r>
            <a:r>
              <a:rPr lang="zh-CN" altLang="en-US" sz="2400" dirty="0" smtClean="0"/>
              <a:t>端</a:t>
            </a:r>
            <a:endParaRPr lang="en-US" altLang="zh-CN" sz="2400" dirty="0" smtClean="0"/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点亮</a:t>
            </a:r>
            <a:r>
              <a:rPr lang="en-US" altLang="zh-CN" sz="2000" dirty="0" smtClean="0"/>
              <a:t>LED</a:t>
            </a:r>
            <a:r>
              <a:rPr lang="zh-CN" altLang="en-US" sz="2000" dirty="0" smtClean="0"/>
              <a:t>，</a:t>
            </a:r>
            <a:r>
              <a:rPr lang="en-US" altLang="zh-CN" sz="2000" dirty="0"/>
              <a:t>V</a:t>
            </a:r>
            <a:r>
              <a:rPr lang="en-US" altLang="zh-CN" sz="2000" baseline="-25000" dirty="0"/>
              <a:t>1</a:t>
            </a:r>
            <a:r>
              <a:rPr lang="zh-CN" altLang="en-US" sz="2000" dirty="0" smtClean="0"/>
              <a:t>端为低电平</a:t>
            </a:r>
            <a:r>
              <a:rPr lang="en-US" altLang="zh-CN" sz="2000" dirty="0" smtClean="0"/>
              <a:t>(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0</a:t>
            </a:r>
            <a:r>
              <a:rPr lang="en-US" altLang="zh-CN" sz="2000" dirty="0" smtClean="0"/>
              <a:t>)</a:t>
            </a:r>
            <a:endParaRPr lang="en-US" altLang="zh-CN" sz="2000" dirty="0"/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不亮</a:t>
            </a:r>
            <a:r>
              <a:rPr lang="en-US" altLang="zh-CN" sz="2000" dirty="0" smtClean="0"/>
              <a:t>LED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V</a:t>
            </a:r>
            <a:r>
              <a:rPr lang="en-US" altLang="zh-CN" sz="2000" baseline="-25000" dirty="0" smtClean="0"/>
              <a:t>1</a:t>
            </a:r>
            <a:r>
              <a:rPr lang="zh-CN" altLang="en-US" sz="2000" dirty="0"/>
              <a:t>端</a:t>
            </a:r>
            <a:r>
              <a:rPr lang="zh-CN" altLang="en-US" sz="2000" dirty="0" smtClean="0"/>
              <a:t>为高电平</a:t>
            </a:r>
            <a:r>
              <a:rPr lang="en-US" altLang="zh-CN" sz="2000" dirty="0" smtClean="0"/>
              <a:t>(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2000" dirty="0" smtClean="0"/>
              <a:t>)</a:t>
            </a:r>
            <a:endParaRPr lang="en-US" altLang="zh-CN" sz="20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61652" y="3527272"/>
            <a:ext cx="1873520" cy="295530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118155" y="6197368"/>
            <a:ext cx="2114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【NEXYS4 3</a:t>
            </a:r>
            <a:r>
              <a:rPr lang="zh-CN" altLang="en-US" dirty="0" smtClean="0"/>
              <a:t>色</a:t>
            </a:r>
            <a:r>
              <a:rPr lang="en-US" altLang="zh-CN" dirty="0" smtClean="0"/>
              <a:t>LED】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4558" y="5314783"/>
            <a:ext cx="2465052" cy="1543218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8460954" y="4483865"/>
            <a:ext cx="574218" cy="10355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435234" y="5209867"/>
            <a:ext cx="1152852" cy="6400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453996" y="4363966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0070C0"/>
                </a:solidFill>
              </a:rPr>
              <a:t>Artix-7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232516" y="5258576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0070C0"/>
                </a:solidFill>
              </a:rPr>
              <a:t>Artix-7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158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789" y="141843"/>
            <a:ext cx="5459972" cy="36891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2883" y="141842"/>
            <a:ext cx="2020144" cy="631641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dirty="0" smtClean="0"/>
              <a:t>示例</a:t>
            </a:r>
            <a:endParaRPr lang="zh-CN" altLang="en-US" sz="3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341097" y="3549181"/>
            <a:ext cx="2746265" cy="455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点亮</a:t>
            </a:r>
            <a:r>
              <a:rPr lang="en-US" altLang="zh-CN" sz="2000" dirty="0" smtClean="0"/>
              <a:t>LED</a:t>
            </a:r>
            <a:r>
              <a:rPr lang="zh-CN" altLang="en-US" sz="2000" dirty="0" smtClean="0"/>
              <a:t>，高电平</a:t>
            </a:r>
            <a:r>
              <a:rPr lang="en-US" altLang="zh-CN" sz="2000" dirty="0" smtClean="0"/>
              <a:t>(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2000" dirty="0" smtClean="0"/>
              <a:t>)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42009" y="123759"/>
            <a:ext cx="1100874" cy="649724"/>
          </a:xfrm>
          <a:prstGeom prst="flowChartDocumen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</a:rPr>
              <a:t>LEDs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54614"/>
            <a:ext cx="3263026" cy="252700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004306"/>
            <a:ext cx="9144000" cy="2853694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197100" y="1892300"/>
            <a:ext cx="342900" cy="241300"/>
          </a:xfrm>
          <a:prstGeom prst="ellipse">
            <a:avLst/>
          </a:prstGeom>
          <a:noFill/>
          <a:ln w="381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2171700" y="2182272"/>
            <a:ext cx="457200" cy="281528"/>
          </a:xfrm>
          <a:prstGeom prst="ellipse">
            <a:avLst/>
          </a:prstGeom>
          <a:noFill/>
          <a:ln w="381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5676900" y="4521200"/>
            <a:ext cx="571500" cy="914400"/>
          </a:xfrm>
          <a:prstGeom prst="ellipse">
            <a:avLst/>
          </a:prstGeom>
          <a:noFill/>
          <a:ln w="381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5643849" y="5715000"/>
            <a:ext cx="762000" cy="914400"/>
          </a:xfrm>
          <a:prstGeom prst="ellipse">
            <a:avLst/>
          </a:prstGeom>
          <a:noFill/>
          <a:ln w="381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>
            <a:stCxn id="17" idx="6"/>
            <a:endCxn id="19" idx="1"/>
          </p:cNvCxnSpPr>
          <p:nvPr/>
        </p:nvCxnSpPr>
        <p:spPr>
          <a:xfrm>
            <a:off x="2540000" y="2012950"/>
            <a:ext cx="3220594" cy="2642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8" idx="5"/>
            <a:endCxn id="20" idx="1"/>
          </p:cNvCxnSpPr>
          <p:nvPr/>
        </p:nvCxnSpPr>
        <p:spPr>
          <a:xfrm>
            <a:off x="2561945" y="2422571"/>
            <a:ext cx="3193496" cy="3426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5577958" y="219887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0070C0"/>
                </a:solidFill>
              </a:rPr>
              <a:t>Artix-7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7941" y="4512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代码</a:t>
            </a:r>
            <a:endParaRPr lang="zh-CN" altLang="en-US" sz="1400" dirty="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300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5796" y="1029589"/>
            <a:ext cx="3726180" cy="29402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6375"/>
            <a:ext cx="9144000" cy="28384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5" y="1217635"/>
            <a:ext cx="3136503" cy="231110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2446" y="141842"/>
            <a:ext cx="7886700" cy="836353"/>
          </a:xfrm>
        </p:spPr>
        <p:txBody>
          <a:bodyPr/>
          <a:lstStyle/>
          <a:p>
            <a:pPr algn="ctr"/>
            <a:r>
              <a:rPr lang="en-US" altLang="zh-CN" dirty="0" smtClean="0"/>
              <a:t>②</a:t>
            </a:r>
            <a:r>
              <a:rPr lang="en-US" altLang="zh-CN" b="1" dirty="0" smtClean="0">
                <a:solidFill>
                  <a:srgbClr val="FF0000"/>
                </a:solidFill>
              </a:rPr>
              <a:t> Buttons </a:t>
            </a:r>
            <a:r>
              <a:rPr lang="zh-CN" altLang="en-US" dirty="0" smtClean="0"/>
              <a:t>示例代码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381301" y="186757"/>
            <a:ext cx="1476891" cy="649724"/>
          </a:xfrm>
          <a:prstGeom prst="flowChartDocumen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</a:rPr>
              <a:t>Buttons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976763" y="1958403"/>
            <a:ext cx="470359" cy="244972"/>
          </a:xfrm>
          <a:prstGeom prst="ellipse">
            <a:avLst/>
          </a:prstGeom>
          <a:noFill/>
          <a:ln w="381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950142" y="2218148"/>
            <a:ext cx="441897" cy="257719"/>
          </a:xfrm>
          <a:prstGeom prst="ellipse">
            <a:avLst/>
          </a:prstGeom>
          <a:noFill/>
          <a:ln w="381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5883007" y="4521200"/>
            <a:ext cx="837281" cy="535542"/>
          </a:xfrm>
          <a:prstGeom prst="ellipse">
            <a:avLst/>
          </a:prstGeom>
          <a:noFill/>
          <a:ln w="381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5798086" y="5245122"/>
            <a:ext cx="762000" cy="316445"/>
          </a:xfrm>
          <a:prstGeom prst="ellipse">
            <a:avLst/>
          </a:prstGeom>
          <a:noFill/>
          <a:ln w="381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>
            <a:stCxn id="17" idx="6"/>
            <a:endCxn id="20" idx="2"/>
          </p:cNvCxnSpPr>
          <p:nvPr/>
        </p:nvCxnSpPr>
        <p:spPr>
          <a:xfrm>
            <a:off x="2447122" y="2080889"/>
            <a:ext cx="3350964" cy="3322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8" idx="5"/>
            <a:endCxn id="19" idx="1"/>
          </p:cNvCxnSpPr>
          <p:nvPr/>
        </p:nvCxnSpPr>
        <p:spPr>
          <a:xfrm>
            <a:off x="2327325" y="2438125"/>
            <a:ext cx="3678299" cy="2161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7497464" y="3600521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0070C0"/>
                </a:solidFill>
              </a:rPr>
              <a:t>Artix-7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381301" y="5269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代码</a:t>
            </a:r>
            <a:endParaRPr lang="zh-CN" altLang="en-US" sz="1400" dirty="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137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02442"/>
            <a:ext cx="9144000" cy="25438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4" y="913120"/>
            <a:ext cx="2838450" cy="2905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540" y="947104"/>
            <a:ext cx="4943475" cy="30575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2446" y="141842"/>
            <a:ext cx="6369366" cy="836353"/>
          </a:xfrm>
        </p:spPr>
        <p:txBody>
          <a:bodyPr/>
          <a:lstStyle/>
          <a:p>
            <a:pPr algn="ctr"/>
            <a:r>
              <a:rPr lang="en-US" altLang="zh-CN" dirty="0" smtClean="0"/>
              <a:t>③</a:t>
            </a:r>
            <a:r>
              <a:rPr lang="en-US" altLang="zh-CN" b="1" dirty="0">
                <a:solidFill>
                  <a:srgbClr val="FF0000"/>
                </a:solidFill>
              </a:rPr>
              <a:t> Tri-Color LEDs </a:t>
            </a:r>
            <a:r>
              <a:rPr lang="zh-CN" altLang="en-US" dirty="0" smtClean="0"/>
              <a:t>代码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315200" y="235796"/>
            <a:ext cx="1619480" cy="573286"/>
          </a:xfrm>
          <a:prstGeom prst="flowChartDocumen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bg1"/>
                </a:solidFill>
              </a:rPr>
              <a:t>Color LED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681911" y="1551602"/>
            <a:ext cx="807901" cy="252046"/>
          </a:xfrm>
          <a:prstGeom prst="ellipse">
            <a:avLst/>
          </a:prstGeom>
          <a:noFill/>
          <a:ln w="381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692927" y="1792631"/>
            <a:ext cx="807901" cy="721464"/>
          </a:xfrm>
          <a:prstGeom prst="ellipse">
            <a:avLst/>
          </a:prstGeom>
          <a:noFill/>
          <a:ln w="381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5580157" y="4827658"/>
            <a:ext cx="796770" cy="772864"/>
          </a:xfrm>
          <a:prstGeom prst="ellipse">
            <a:avLst/>
          </a:prstGeom>
          <a:noFill/>
          <a:ln w="381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5539646" y="5793312"/>
            <a:ext cx="918303" cy="860225"/>
          </a:xfrm>
          <a:prstGeom prst="ellipse">
            <a:avLst/>
          </a:prstGeom>
          <a:noFill/>
          <a:ln w="381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>
            <a:stCxn id="17" idx="6"/>
            <a:endCxn id="20" idx="2"/>
          </p:cNvCxnSpPr>
          <p:nvPr/>
        </p:nvCxnSpPr>
        <p:spPr>
          <a:xfrm>
            <a:off x="2489812" y="1677625"/>
            <a:ext cx="3049834" cy="454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8" idx="5"/>
            <a:endCxn id="19" idx="1"/>
          </p:cNvCxnSpPr>
          <p:nvPr/>
        </p:nvCxnSpPr>
        <p:spPr>
          <a:xfrm>
            <a:off x="2382514" y="2408439"/>
            <a:ext cx="3314327" cy="2532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4089553" y="947104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0070C0"/>
                </a:solidFill>
              </a:rPr>
              <a:t>Artix-7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69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2446" y="141843"/>
            <a:ext cx="5664287" cy="702126"/>
          </a:xfrm>
        </p:spPr>
        <p:txBody>
          <a:bodyPr/>
          <a:lstStyle/>
          <a:p>
            <a:pPr algn="ctr"/>
            <a:r>
              <a:rPr lang="en-US" altLang="zh-CN" sz="4000" dirty="0" smtClean="0"/>
              <a:t>④</a:t>
            </a:r>
            <a:r>
              <a:rPr lang="en-US" altLang="zh-CN" b="1" dirty="0" smtClean="0">
                <a:solidFill>
                  <a:srgbClr val="FF0000"/>
                </a:solidFill>
              </a:rPr>
              <a:t> 7</a:t>
            </a:r>
            <a:r>
              <a:rPr lang="zh-CN" altLang="en-US" b="1" dirty="0" smtClean="0">
                <a:solidFill>
                  <a:srgbClr val="FF0000"/>
                </a:solidFill>
              </a:rPr>
              <a:t>段</a:t>
            </a:r>
            <a:r>
              <a:rPr lang="zh-CN" altLang="en-US" b="1" dirty="0">
                <a:solidFill>
                  <a:srgbClr val="FF0000"/>
                </a:solidFill>
              </a:rPr>
              <a:t>显示</a:t>
            </a:r>
            <a:r>
              <a:rPr lang="zh-CN" altLang="en-US" b="1" dirty="0" smtClean="0">
                <a:solidFill>
                  <a:srgbClr val="FF0000"/>
                </a:solidFill>
              </a:rPr>
              <a:t>管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1595" y="1061699"/>
            <a:ext cx="4216219" cy="1852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30000"/>
              </a:lnSpc>
              <a:buFont typeface="+mj-lt"/>
              <a:buAutoNum type="alphaLcPeriod"/>
            </a:pPr>
            <a:r>
              <a:rPr lang="zh-CN" altLang="en-US" sz="2400" b="1" dirty="0" smtClean="0"/>
              <a:t>共阳极</a:t>
            </a:r>
            <a:endParaRPr lang="en-US" altLang="zh-CN" sz="2400" b="1" dirty="0" smtClean="0"/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点亮，引脚输出为低电平</a:t>
            </a:r>
            <a:r>
              <a:rPr lang="en-US" altLang="zh-CN" sz="2000" dirty="0" smtClean="0"/>
              <a:t>(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0</a:t>
            </a:r>
            <a:r>
              <a:rPr lang="en-US" altLang="zh-CN" sz="2000" dirty="0" smtClean="0"/>
              <a:t>)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不亮，引脚输出为高电平</a:t>
            </a:r>
            <a:r>
              <a:rPr lang="en-US" altLang="zh-CN" sz="2000" dirty="0" smtClean="0"/>
              <a:t>(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2000" dirty="0" smtClean="0"/>
              <a:t>)</a:t>
            </a:r>
          </a:p>
          <a:p>
            <a:pPr marL="457200" indent="-457200">
              <a:lnSpc>
                <a:spcPct val="130000"/>
              </a:lnSpc>
              <a:buFont typeface="+mj-lt"/>
              <a:buAutoNum type="alphaLcPeriod"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共阴极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760615" y="2207949"/>
            <a:ext cx="2932047" cy="4453277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943801" y="1155331"/>
            <a:ext cx="23685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【NEXYS4 </a:t>
            </a:r>
            <a:r>
              <a:rPr lang="en-US" altLang="zh-CN" sz="2400" dirty="0" smtClean="0"/>
              <a:t>DDR】</a:t>
            </a:r>
            <a:endParaRPr lang="zh-CN" altLang="en-US" sz="2400" dirty="0"/>
          </a:p>
        </p:txBody>
      </p:sp>
      <p:sp>
        <p:nvSpPr>
          <p:cNvPr id="16" name="矩形 15"/>
          <p:cNvSpPr/>
          <p:nvPr/>
        </p:nvSpPr>
        <p:spPr>
          <a:xfrm>
            <a:off x="2122154" y="785999"/>
            <a:ext cx="2804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seven-segment LED displays</a:t>
            </a:r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350" y="3465386"/>
            <a:ext cx="4514850" cy="2752725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4740275" y="2115106"/>
            <a:ext cx="4292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b="1" dirty="0" smtClean="0"/>
              <a:t>Both </a:t>
            </a:r>
            <a:r>
              <a:rPr lang="en-US" altLang="zh-CN" sz="2200" b="1" dirty="0"/>
              <a:t>the AN0..7 and the CA..G/DP signals are driven low when active.</a:t>
            </a:r>
            <a:endParaRPr lang="zh-CN" altLang="en-US" sz="2200" b="1" dirty="0"/>
          </a:p>
        </p:txBody>
      </p:sp>
      <p:sp>
        <p:nvSpPr>
          <p:cNvPr id="20" name="矩形 19"/>
          <p:cNvSpPr/>
          <p:nvPr/>
        </p:nvSpPr>
        <p:spPr>
          <a:xfrm>
            <a:off x="5773129" y="2831760"/>
            <a:ext cx="22268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/>
              <a:t>因为</a:t>
            </a:r>
            <a:r>
              <a:rPr lang="en-US" altLang="zh-CN" sz="2000" dirty="0" smtClean="0"/>
              <a:t>AN0</a:t>
            </a:r>
            <a:r>
              <a:rPr lang="en-US" altLang="zh-CN" sz="2000" dirty="0"/>
              <a:t>..</a:t>
            </a:r>
            <a:r>
              <a:rPr lang="en-US" altLang="zh-CN" sz="2000" dirty="0" smtClean="0"/>
              <a:t>7</a:t>
            </a:r>
            <a:r>
              <a:rPr lang="zh-CN" altLang="en-US" sz="2000" dirty="0" smtClean="0"/>
              <a:t>取反了</a:t>
            </a:r>
            <a:r>
              <a:rPr lang="en-US" altLang="zh-CN" sz="2000" dirty="0" smtClean="0"/>
              <a:t> </a:t>
            </a:r>
            <a:endParaRPr lang="zh-CN" altLang="en-US" sz="2000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021" y="141842"/>
            <a:ext cx="857250" cy="1162050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88990" y="5954661"/>
            <a:ext cx="920784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8741369"/>
              </p:ext>
            </p:extLst>
          </p:nvPr>
        </p:nvGraphicFramePr>
        <p:xfrm>
          <a:off x="88990" y="5954662"/>
          <a:ext cx="6994562" cy="8028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" r:id="rId6" imgW="6270120" imgH="723600" progId="Visio.Drawing.6">
                  <p:embed/>
                </p:oleObj>
              </mc:Choice>
              <mc:Fallback>
                <p:oleObj r:id="rId6" imgW="6270120" imgH="723600" progId="Visio.Drawing.6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990" y="5954662"/>
                        <a:ext cx="6994562" cy="80285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47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2446" y="141842"/>
            <a:ext cx="5664287" cy="836353"/>
          </a:xfrm>
        </p:spPr>
        <p:txBody>
          <a:bodyPr/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</a:rPr>
              <a:t>7</a:t>
            </a:r>
            <a:r>
              <a:rPr lang="zh-CN" altLang="en-US" b="1" dirty="0" smtClean="0">
                <a:solidFill>
                  <a:srgbClr val="FF0000"/>
                </a:solidFill>
              </a:rPr>
              <a:t>段</a:t>
            </a:r>
            <a:r>
              <a:rPr lang="zh-CN" altLang="en-US" b="1" dirty="0">
                <a:solidFill>
                  <a:srgbClr val="FF0000"/>
                </a:solidFill>
              </a:rPr>
              <a:t>显示</a:t>
            </a:r>
            <a:r>
              <a:rPr lang="zh-CN" altLang="en-US" b="1" dirty="0" smtClean="0">
                <a:solidFill>
                  <a:srgbClr val="FF0000"/>
                </a:solidFill>
              </a:rPr>
              <a:t>管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1595" y="1061699"/>
            <a:ext cx="4100803" cy="1852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共阳极</a:t>
            </a:r>
            <a:endParaRPr lang="en-US" altLang="zh-CN" sz="2400" b="1" dirty="0" smtClean="0"/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点亮，引脚输出为低电平</a:t>
            </a:r>
            <a:r>
              <a:rPr lang="en-US" altLang="zh-CN" sz="2000" dirty="0" smtClean="0"/>
              <a:t>(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0</a:t>
            </a:r>
            <a:r>
              <a:rPr lang="en-US" altLang="zh-CN" sz="2000" dirty="0" smtClean="0"/>
              <a:t>)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不亮，引脚输出为高电平</a:t>
            </a:r>
            <a:r>
              <a:rPr lang="en-US" altLang="zh-CN" sz="2000" dirty="0" smtClean="0"/>
              <a:t>(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2000" dirty="0" smtClean="0"/>
              <a:t>)</a:t>
            </a:r>
          </a:p>
          <a:p>
            <a:pPr marL="457200" indent="-45720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2400" dirty="0"/>
              <a:t>共阴极</a:t>
            </a:r>
            <a:endParaRPr lang="en-US" altLang="zh-CN" sz="24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21" y="2420937"/>
            <a:ext cx="3786065" cy="42799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-106601" y="323097"/>
            <a:ext cx="23685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【NEXYS4 </a:t>
            </a:r>
            <a:r>
              <a:rPr lang="en-US" altLang="zh-CN" sz="2400" dirty="0" smtClean="0"/>
              <a:t>DDR】</a:t>
            </a:r>
            <a:endParaRPr lang="zh-CN" altLang="en-US" sz="2400" dirty="0"/>
          </a:p>
        </p:txBody>
      </p:sp>
      <p:sp>
        <p:nvSpPr>
          <p:cNvPr id="16" name="矩形 15"/>
          <p:cNvSpPr/>
          <p:nvPr/>
        </p:nvSpPr>
        <p:spPr>
          <a:xfrm>
            <a:off x="2122154" y="785999"/>
            <a:ext cx="2804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seven-segment LED displays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979" y="71437"/>
            <a:ext cx="3423321" cy="6755870"/>
          </a:xfrm>
          <a:prstGeom prst="rect">
            <a:avLst/>
          </a:prstGeom>
        </p:spPr>
      </p:pic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0206327"/>
              </p:ext>
            </p:extLst>
          </p:nvPr>
        </p:nvGraphicFramePr>
        <p:xfrm>
          <a:off x="3802366" y="3260957"/>
          <a:ext cx="1581150" cy="183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4" r:id="rId5" imgW="1117440" imgH="1292040" progId="Visio.Drawing.6">
                  <p:embed/>
                </p:oleObj>
              </mc:Choice>
              <mc:Fallback>
                <p:oleObj r:id="rId5" imgW="1117440" imgH="1292040" progId="Visio.Drawing.6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2366" y="3260957"/>
                        <a:ext cx="1581150" cy="183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59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302" y="141842"/>
            <a:ext cx="5257977" cy="836353"/>
          </a:xfrm>
        </p:spPr>
        <p:txBody>
          <a:bodyPr/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</a:rPr>
              <a:t>7</a:t>
            </a:r>
            <a:r>
              <a:rPr lang="zh-CN" altLang="en-US" b="1" dirty="0" smtClean="0">
                <a:solidFill>
                  <a:srgbClr val="FF0000"/>
                </a:solidFill>
              </a:rPr>
              <a:t>段</a:t>
            </a:r>
            <a:r>
              <a:rPr lang="zh-CN" altLang="en-US" b="1" dirty="0">
                <a:solidFill>
                  <a:srgbClr val="FF0000"/>
                </a:solidFill>
              </a:rPr>
              <a:t>显示</a:t>
            </a:r>
            <a:r>
              <a:rPr lang="zh-CN" altLang="en-US" b="1" dirty="0" smtClean="0">
                <a:solidFill>
                  <a:srgbClr val="FF0000"/>
                </a:solidFill>
              </a:rPr>
              <a:t>管</a:t>
            </a:r>
            <a:r>
              <a:rPr lang="en-US" altLang="zh-CN" sz="4000" dirty="0" smtClean="0"/>
              <a:t>-</a:t>
            </a:r>
            <a:r>
              <a:rPr lang="zh-CN" altLang="en-US" sz="4000" dirty="0" smtClean="0"/>
              <a:t>代码</a:t>
            </a:r>
            <a:r>
              <a:rPr lang="en-US" altLang="zh-CN" sz="4000" dirty="0" smtClean="0"/>
              <a:t>1</a:t>
            </a:r>
            <a:endParaRPr lang="zh-CN" altLang="en-US" sz="4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979" y="71437"/>
            <a:ext cx="3423321" cy="675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0161"/>
            <a:ext cx="9144000" cy="443714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741886" y="445269"/>
            <a:ext cx="1360652" cy="24778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94523" y="1685674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都显示同一个数字？</a:t>
            </a:r>
            <a:endParaRPr lang="zh-CN" altLang="en-US" sz="2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057666" y="948103"/>
            <a:ext cx="2228367" cy="573286"/>
          </a:xfrm>
          <a:prstGeom prst="flowChartDocumen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400" b="0" dirty="0"/>
              <a:t>7SegmentLED</a:t>
            </a:r>
            <a:endParaRPr lang="zh-CN" altLang="en-US" sz="2400" b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715131" y="726853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</a:rPr>
              <a:t>小数点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63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2446" y="141842"/>
            <a:ext cx="4838021" cy="836353"/>
          </a:xfrm>
        </p:spPr>
        <p:txBody>
          <a:bodyPr/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</a:rPr>
              <a:t>7</a:t>
            </a:r>
            <a:r>
              <a:rPr lang="zh-CN" altLang="en-US" b="1" dirty="0" smtClean="0">
                <a:solidFill>
                  <a:srgbClr val="FF0000"/>
                </a:solidFill>
              </a:rPr>
              <a:t>段</a:t>
            </a:r>
            <a:r>
              <a:rPr lang="zh-CN" altLang="en-US" b="1" dirty="0">
                <a:solidFill>
                  <a:srgbClr val="FF0000"/>
                </a:solidFill>
              </a:rPr>
              <a:t>显示</a:t>
            </a:r>
            <a:r>
              <a:rPr lang="zh-CN" altLang="en-US" b="1" dirty="0" smtClean="0">
                <a:solidFill>
                  <a:srgbClr val="FF0000"/>
                </a:solidFill>
              </a:rPr>
              <a:t>管</a:t>
            </a:r>
            <a:r>
              <a:rPr lang="en-US" altLang="zh-CN" dirty="0"/>
              <a:t>-</a:t>
            </a:r>
            <a:r>
              <a:rPr lang="zh-CN" altLang="en-US" dirty="0" smtClean="0"/>
              <a:t>代码</a:t>
            </a:r>
            <a:r>
              <a:rPr lang="en-US" altLang="zh-CN" dirty="0" smtClean="0"/>
              <a:t>2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03900" y="141842"/>
            <a:ext cx="3340100" cy="6604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3383134" y="1160329"/>
            <a:ext cx="1270000" cy="223236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280869"/>
            <a:ext cx="5803900" cy="2894085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6158428" y="1311007"/>
            <a:ext cx="2985572" cy="6610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0086" y="1972019"/>
            <a:ext cx="2505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只显示右侧第</a:t>
            </a:r>
            <a:r>
              <a:rPr lang="en-US" altLang="zh-CN" sz="2400" b="1" dirty="0" smtClean="0"/>
              <a:t>2</a:t>
            </a:r>
            <a:r>
              <a:rPr lang="zh-CN" altLang="en-US" sz="2400" b="1" dirty="0" smtClean="0"/>
              <a:t>个</a:t>
            </a:r>
            <a:endParaRPr lang="zh-CN" altLang="en-US" sz="2400" b="1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69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2446" y="141842"/>
            <a:ext cx="7886700" cy="836353"/>
          </a:xfrm>
        </p:spPr>
        <p:txBody>
          <a:bodyPr/>
          <a:lstStyle/>
          <a:p>
            <a:pPr algn="ctr"/>
            <a:r>
              <a:rPr lang="en-US" altLang="zh-CN" dirty="0" smtClean="0"/>
              <a:t>VGA</a:t>
            </a:r>
            <a:r>
              <a:rPr lang="zh-CN" altLang="en-US" dirty="0" smtClean="0"/>
              <a:t>输出</a:t>
            </a:r>
            <a:endParaRPr lang="zh-CN" altLang="en-US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600" y="1431758"/>
            <a:ext cx="8602579" cy="385010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163792" y="5634441"/>
            <a:ext cx="4732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  <a:latin typeface="tahoma" panose="020B0604030504040204" pitchFamily="34" charset="0"/>
              </a:rPr>
              <a:t>Xilinx</a:t>
            </a:r>
            <a:r>
              <a:rPr lang="zh-CN" altLang="en-US" dirty="0">
                <a:solidFill>
                  <a:srgbClr val="0070C0"/>
                </a:solidFill>
                <a:latin typeface="tahoma" panose="020B0604030504040204" pitchFamily="34" charset="0"/>
              </a:rPr>
              <a:t>提供免费</a:t>
            </a:r>
            <a:r>
              <a:rPr lang="zh-CN" altLang="en-US" dirty="0" smtClean="0">
                <a:solidFill>
                  <a:srgbClr val="0070C0"/>
                </a:solidFill>
                <a:latin typeface="tahoma" panose="020B0604030504040204" pitchFamily="34" charset="0"/>
              </a:rPr>
              <a:t>版本</a:t>
            </a:r>
            <a:r>
              <a:rPr lang="en-US" altLang="zh-CN" dirty="0" err="1" smtClean="0">
                <a:solidFill>
                  <a:srgbClr val="0070C0"/>
                </a:solidFill>
                <a:latin typeface="tahoma" panose="020B0604030504040204" pitchFamily="34" charset="0"/>
              </a:rPr>
              <a:t>Vivado</a:t>
            </a:r>
            <a:r>
              <a:rPr lang="en-US" altLang="zh-CN" dirty="0" smtClean="0">
                <a:solidFill>
                  <a:srgbClr val="0070C0"/>
                </a:solidFill>
                <a:latin typeface="tahoma" panose="020B0604030504040204" pitchFamily="34" charset="0"/>
              </a:rPr>
              <a:t> </a:t>
            </a:r>
            <a:r>
              <a:rPr lang="en-US" altLang="zh-CN" dirty="0" err="1" smtClean="0">
                <a:solidFill>
                  <a:srgbClr val="0070C0"/>
                </a:solidFill>
                <a:latin typeface="tahoma" panose="020B0604030504040204" pitchFamily="34" charset="0"/>
              </a:rPr>
              <a:t>WebPACK</a:t>
            </a:r>
            <a:r>
              <a:rPr lang="en-US" altLang="zh-CN" dirty="0">
                <a:solidFill>
                  <a:srgbClr val="0070C0"/>
                </a:solidFill>
                <a:latin typeface="tahoma" panose="020B0604030504040204" pitchFamily="34" charset="0"/>
              </a:rPr>
              <a:t>™</a:t>
            </a:r>
            <a:r>
              <a:rPr lang="zh-CN" altLang="en-US" dirty="0">
                <a:solidFill>
                  <a:srgbClr val="0070C0"/>
                </a:solidFill>
                <a:latin typeface="tahoma" panose="020B0604030504040204" pitchFamily="34" charset="0"/>
              </a:rPr>
              <a:t>工具包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14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0006" y="2863725"/>
            <a:ext cx="2844494" cy="43960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0006" y="0"/>
            <a:ext cx="3258419" cy="28660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900" y="782776"/>
            <a:ext cx="4114800" cy="59321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12431" y="139574"/>
            <a:ext cx="3487575" cy="646777"/>
          </a:xfrm>
        </p:spPr>
        <p:txBody>
          <a:bodyPr>
            <a:normAutofit/>
          </a:bodyPr>
          <a:lstStyle/>
          <a:p>
            <a:pPr algn="ctr"/>
            <a:r>
              <a:rPr lang="zh-CN" altLang="en-US" sz="3200" dirty="0" smtClean="0"/>
              <a:t>代码</a:t>
            </a:r>
            <a:r>
              <a:rPr lang="en-US" altLang="zh-CN" sz="3200" dirty="0" smtClean="0"/>
              <a:t>3</a:t>
            </a:r>
            <a:r>
              <a:rPr lang="zh-CN" altLang="en-US" sz="3200" dirty="0" smtClean="0"/>
              <a:t>：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分时显示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3567" y="1396525"/>
            <a:ext cx="2462753" cy="1272422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1901414" y="1150208"/>
            <a:ext cx="913170" cy="330200"/>
          </a:xfrm>
          <a:prstGeom prst="ellipse">
            <a:avLst/>
          </a:prstGeom>
          <a:noFill/>
          <a:ln w="381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大括号 9"/>
          <p:cNvSpPr/>
          <p:nvPr/>
        </p:nvSpPr>
        <p:spPr>
          <a:xfrm>
            <a:off x="7606742" y="70124"/>
            <a:ext cx="132429" cy="907826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816290" y="331618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选中与点亮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同步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280880" y="2863725"/>
            <a:ext cx="30091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FF0000"/>
                </a:solidFill>
              </a:rPr>
              <a:t>4</a:t>
            </a:r>
            <a:r>
              <a:rPr lang="zh-CN" altLang="en-US" sz="2000" dirty="0" smtClean="0">
                <a:solidFill>
                  <a:srgbClr val="FF0000"/>
                </a:solidFill>
              </a:rPr>
              <a:t>个</a:t>
            </a:r>
            <a:r>
              <a:rPr lang="en-US" altLang="zh-CN" sz="2000" dirty="0" smtClean="0">
                <a:solidFill>
                  <a:srgbClr val="FF0000"/>
                </a:solidFill>
              </a:rPr>
              <a:t>7</a:t>
            </a:r>
            <a:r>
              <a:rPr lang="zh-CN" altLang="en-US" sz="2000" dirty="0" smtClean="0">
                <a:solidFill>
                  <a:srgbClr val="FF0000"/>
                </a:solidFill>
              </a:rPr>
              <a:t>段显示管分别显示，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FF0000"/>
                </a:solidFill>
              </a:rPr>
              <a:t>每个数字每秒刷新</a:t>
            </a:r>
            <a:r>
              <a:rPr lang="en-US" altLang="zh-CN" sz="2000" dirty="0" smtClean="0">
                <a:solidFill>
                  <a:srgbClr val="FF0000"/>
                </a:solidFill>
              </a:rPr>
              <a:t>190</a:t>
            </a:r>
            <a:r>
              <a:rPr lang="zh-CN" altLang="en-US" sz="2000" dirty="0" smtClean="0">
                <a:solidFill>
                  <a:srgbClr val="FF0000"/>
                </a:solidFill>
              </a:rPr>
              <a:t>次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36700" y="6020473"/>
            <a:ext cx="1575125" cy="573286"/>
          </a:xfrm>
          <a:prstGeom prst="flowChartDocumen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dirty="0"/>
              <a:t>mux7seg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536700" y="630711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代码</a:t>
            </a:r>
            <a:endParaRPr lang="zh-CN" altLang="en-US" sz="1400" dirty="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672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06776"/>
            <a:ext cx="3987801" cy="635122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8119" y="95712"/>
            <a:ext cx="3346679" cy="646777"/>
          </a:xfrm>
        </p:spPr>
        <p:txBody>
          <a:bodyPr>
            <a:noAutofit/>
          </a:bodyPr>
          <a:lstStyle/>
          <a:p>
            <a:pPr algn="ctr"/>
            <a:r>
              <a:rPr lang="zh-CN" altLang="en-US" sz="3200" dirty="0"/>
              <a:t>代码</a:t>
            </a:r>
            <a:r>
              <a:rPr lang="en-US" altLang="zh-CN" sz="3200" dirty="0"/>
              <a:t>3</a:t>
            </a:r>
            <a:r>
              <a:rPr lang="zh-CN" altLang="en-US" sz="3200" dirty="0"/>
              <a:t>：</a:t>
            </a:r>
            <a:r>
              <a:rPr lang="zh-CN" altLang="en-US" sz="3200" b="1" dirty="0">
                <a:solidFill>
                  <a:srgbClr val="FF0000"/>
                </a:solidFill>
              </a:rPr>
              <a:t>分时显示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84799" y="419101"/>
            <a:ext cx="3759201" cy="6375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0600"/>
            <a:ext cx="9143528" cy="4597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029286" y="82809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时钟引脚配置</a:t>
            </a:r>
            <a:endParaRPr lang="zh-CN" altLang="en-US" sz="2400" dirty="0"/>
          </a:p>
        </p:txBody>
      </p:sp>
      <p:sp>
        <p:nvSpPr>
          <p:cNvPr id="7" name="椭圆 6"/>
          <p:cNvSpPr/>
          <p:nvPr/>
        </p:nvSpPr>
        <p:spPr>
          <a:xfrm>
            <a:off x="1824295" y="856551"/>
            <a:ext cx="913170" cy="330200"/>
          </a:xfrm>
          <a:prstGeom prst="ellipse">
            <a:avLst/>
          </a:prstGeom>
          <a:noFill/>
          <a:ln w="381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579211" y="2749616"/>
            <a:ext cx="913170" cy="330200"/>
          </a:xfrm>
          <a:prstGeom prst="ellipse">
            <a:avLst/>
          </a:prstGeom>
          <a:noFill/>
          <a:ln w="381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>
            <a:stCxn id="7" idx="5"/>
            <a:endCxn id="8" idx="1"/>
          </p:cNvCxnSpPr>
          <p:nvPr/>
        </p:nvCxnSpPr>
        <p:spPr>
          <a:xfrm>
            <a:off x="2603734" y="1138394"/>
            <a:ext cx="3109208" cy="16595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1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22500" y="342900"/>
            <a:ext cx="5099051" cy="646777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b="1" dirty="0" smtClean="0"/>
              <a:t>时钟分频器</a:t>
            </a:r>
            <a:endParaRPr lang="zh-CN" altLang="en-US" b="1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739623"/>
              </p:ext>
            </p:extLst>
          </p:nvPr>
        </p:nvGraphicFramePr>
        <p:xfrm>
          <a:off x="3378200" y="1384300"/>
          <a:ext cx="5714999" cy="5191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91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76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91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q(</a:t>
                      </a:r>
                      <a:r>
                        <a:rPr lang="en-US" altLang="zh-CN" sz="1700" dirty="0" err="1" smtClean="0"/>
                        <a:t>i</a:t>
                      </a:r>
                      <a:r>
                        <a:rPr lang="en-US" altLang="zh-CN" sz="1700" dirty="0" smtClean="0"/>
                        <a:t>)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dirty="0" smtClean="0"/>
                        <a:t>频率 </a:t>
                      </a:r>
                      <a:r>
                        <a:rPr lang="en-US" altLang="zh-CN" sz="1700" dirty="0" smtClean="0"/>
                        <a:t>Hz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dirty="0" smtClean="0"/>
                        <a:t>周期 </a:t>
                      </a:r>
                      <a:r>
                        <a:rPr lang="en-US" altLang="zh-CN" sz="1700" dirty="0" err="1" smtClean="0"/>
                        <a:t>ms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q(</a:t>
                      </a:r>
                      <a:r>
                        <a:rPr lang="en-US" altLang="zh-CN" sz="1700" dirty="0" err="1" smtClean="0"/>
                        <a:t>i</a:t>
                      </a:r>
                      <a:r>
                        <a:rPr lang="en-US" altLang="zh-CN" sz="1700" dirty="0" smtClean="0"/>
                        <a:t>)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dirty="0" smtClean="0"/>
                        <a:t>频率 </a:t>
                      </a:r>
                      <a:r>
                        <a:rPr lang="en-US" altLang="zh-CN" sz="1700" dirty="0" smtClean="0"/>
                        <a:t>Hz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dirty="0" smtClean="0"/>
                        <a:t>周期 </a:t>
                      </a:r>
                      <a:r>
                        <a:rPr lang="en-US" altLang="zh-CN" sz="1700" dirty="0" err="1" smtClean="0"/>
                        <a:t>ms</a:t>
                      </a:r>
                      <a:endParaRPr lang="zh-CN" alt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In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100M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0.000 01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zh-CN" alt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12 207.03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0.081</a:t>
                      </a:r>
                      <a:r>
                        <a:rPr lang="en-US" altLang="zh-CN" sz="1700" baseline="0" dirty="0" smtClean="0"/>
                        <a:t> 92</a:t>
                      </a:r>
                      <a:endParaRPr lang="zh-CN" alt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0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50M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0.000 02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solidFill>
                            <a:schemeClr val="bg1"/>
                          </a:solidFill>
                        </a:rPr>
                        <a:t>13</a:t>
                      </a:r>
                      <a:endParaRPr lang="zh-CN" alt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6 103.52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0.163</a:t>
                      </a:r>
                      <a:r>
                        <a:rPr lang="en-US" altLang="zh-CN" sz="1700" baseline="0" dirty="0" smtClean="0"/>
                        <a:t> 84</a:t>
                      </a:r>
                      <a:endParaRPr lang="zh-CN" alt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1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25M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dirty="0" smtClean="0"/>
                        <a:t>0.000 04</a:t>
                      </a:r>
                      <a:endParaRPr lang="zh-CN" altLang="en-US" sz="17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solidFill>
                            <a:schemeClr val="bg1"/>
                          </a:solidFill>
                        </a:rPr>
                        <a:t>14</a:t>
                      </a:r>
                      <a:endParaRPr lang="zh-CN" alt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3 051.76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0.327</a:t>
                      </a:r>
                      <a:r>
                        <a:rPr lang="en-US" altLang="zh-CN" sz="1700" baseline="0" dirty="0" smtClean="0"/>
                        <a:t> 68</a:t>
                      </a:r>
                      <a:endParaRPr lang="zh-CN" alt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2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12.5M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0.000 08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solidFill>
                            <a:schemeClr val="bg1"/>
                          </a:solidFill>
                        </a:rPr>
                        <a:t>15</a:t>
                      </a:r>
                      <a:endParaRPr lang="zh-CN" alt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1 525.88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0.655</a:t>
                      </a:r>
                      <a:r>
                        <a:rPr lang="en-US" altLang="zh-CN" sz="1700" baseline="0" dirty="0" smtClean="0"/>
                        <a:t> 36</a:t>
                      </a:r>
                      <a:endParaRPr lang="zh-CN" alt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3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6.25M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0.000 16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zh-CN" alt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762.94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1.310</a:t>
                      </a:r>
                      <a:r>
                        <a:rPr lang="en-US" altLang="zh-CN" sz="1700" baseline="0" dirty="0" smtClean="0"/>
                        <a:t> 72</a:t>
                      </a:r>
                      <a:endParaRPr lang="zh-CN" alt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4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3.125M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0.000 32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solidFill>
                            <a:schemeClr val="bg1"/>
                          </a:solidFill>
                        </a:rPr>
                        <a:t>17</a:t>
                      </a:r>
                      <a:endParaRPr lang="zh-CN" alt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381.47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2.621</a:t>
                      </a:r>
                      <a:r>
                        <a:rPr lang="en-US" altLang="zh-CN" sz="1700" baseline="0" dirty="0" smtClean="0"/>
                        <a:t> 44</a:t>
                      </a:r>
                      <a:endParaRPr lang="zh-CN" alt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5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1.5625M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0.000 64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solidFill>
                            <a:schemeClr val="bg1"/>
                          </a:solidFill>
                        </a:rPr>
                        <a:t>18</a:t>
                      </a:r>
                      <a:endParaRPr lang="zh-CN" alt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1" dirty="0" smtClean="0">
                          <a:solidFill>
                            <a:srgbClr val="FF0000"/>
                          </a:solidFill>
                        </a:rPr>
                        <a:t>190</a:t>
                      </a:r>
                      <a:r>
                        <a:rPr lang="en-US" altLang="zh-CN" sz="1700" dirty="0" smtClean="0"/>
                        <a:t>.73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1" dirty="0" smtClean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en-US" altLang="zh-CN" sz="1700" dirty="0" smtClean="0"/>
                        <a:t>.242</a:t>
                      </a:r>
                      <a:r>
                        <a:rPr lang="en-US" altLang="zh-CN" sz="1700" baseline="0" dirty="0" smtClean="0"/>
                        <a:t> 88</a:t>
                      </a:r>
                      <a:endParaRPr lang="zh-CN" alt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6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781.25K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0.001 28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solidFill>
                            <a:schemeClr val="bg1"/>
                          </a:solidFill>
                        </a:rPr>
                        <a:t>19</a:t>
                      </a:r>
                      <a:endParaRPr lang="zh-CN" alt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solidFill>
                            <a:srgbClr val="FF0000"/>
                          </a:solidFill>
                        </a:rPr>
                        <a:t>95</a:t>
                      </a:r>
                      <a:r>
                        <a:rPr lang="en-US" altLang="zh-CN" sz="1700" dirty="0" smtClean="0"/>
                        <a:t>.37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solidFill>
                            <a:srgbClr val="FF0000"/>
                          </a:solidFill>
                        </a:rPr>
                        <a:t>10</a:t>
                      </a:r>
                      <a:r>
                        <a:rPr lang="en-US" altLang="zh-CN" sz="1700" dirty="0" smtClean="0"/>
                        <a:t>.485</a:t>
                      </a:r>
                      <a:r>
                        <a:rPr lang="en-US" altLang="zh-CN" sz="1700" baseline="0" dirty="0" smtClean="0"/>
                        <a:t> 76</a:t>
                      </a:r>
                      <a:endParaRPr lang="zh-CN" alt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7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390.625K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0.002</a:t>
                      </a:r>
                      <a:r>
                        <a:rPr lang="en-US" altLang="zh-CN" sz="1700" baseline="0" dirty="0" smtClean="0"/>
                        <a:t> 56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zh-CN" alt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1" dirty="0" smtClean="0">
                          <a:solidFill>
                            <a:srgbClr val="FF0000"/>
                          </a:solidFill>
                        </a:rPr>
                        <a:t>47</a:t>
                      </a:r>
                      <a:r>
                        <a:rPr lang="en-US" altLang="zh-CN" sz="1700" dirty="0" smtClean="0"/>
                        <a:t>.68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1" dirty="0" smtClean="0">
                          <a:solidFill>
                            <a:srgbClr val="FF0000"/>
                          </a:solidFill>
                        </a:rPr>
                        <a:t>20</a:t>
                      </a:r>
                      <a:r>
                        <a:rPr lang="en-US" altLang="zh-CN" sz="1700" dirty="0" smtClean="0"/>
                        <a:t>.010</a:t>
                      </a:r>
                      <a:r>
                        <a:rPr lang="en-US" altLang="zh-CN" sz="1700" baseline="0" dirty="0" smtClean="0"/>
                        <a:t> 24</a:t>
                      </a:r>
                      <a:endParaRPr lang="zh-CN" alt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8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195.3125K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0.005</a:t>
                      </a:r>
                      <a:r>
                        <a:rPr lang="en-US" altLang="zh-CN" sz="1700" baseline="0" dirty="0" smtClean="0"/>
                        <a:t> 12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solidFill>
                            <a:schemeClr val="bg1"/>
                          </a:solidFill>
                        </a:rPr>
                        <a:t>21</a:t>
                      </a:r>
                      <a:endParaRPr lang="zh-CN" alt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solidFill>
                            <a:srgbClr val="FF0000"/>
                          </a:solidFill>
                        </a:rPr>
                        <a:t>23</a:t>
                      </a:r>
                      <a:r>
                        <a:rPr lang="en-US" altLang="zh-CN" sz="1700" dirty="0" smtClean="0"/>
                        <a:t>.84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solidFill>
                            <a:srgbClr val="FF0000"/>
                          </a:solidFill>
                        </a:rPr>
                        <a:t>41</a:t>
                      </a:r>
                      <a:r>
                        <a:rPr lang="en-US" altLang="zh-CN" sz="1700" dirty="0" smtClean="0"/>
                        <a:t>.943</a:t>
                      </a:r>
                      <a:r>
                        <a:rPr lang="en-US" altLang="zh-CN" sz="1700" baseline="0" dirty="0" smtClean="0"/>
                        <a:t> 04</a:t>
                      </a:r>
                      <a:endParaRPr lang="zh-CN" alt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9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97</a:t>
                      </a:r>
                      <a:r>
                        <a:rPr lang="en-US" altLang="zh-CN" sz="1700" baseline="0" dirty="0" smtClean="0"/>
                        <a:t> 656.25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0.010</a:t>
                      </a:r>
                      <a:r>
                        <a:rPr lang="en-US" altLang="zh-CN" sz="1700" baseline="0" dirty="0" smtClean="0"/>
                        <a:t> 24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solidFill>
                            <a:schemeClr val="bg1"/>
                          </a:solidFill>
                        </a:rPr>
                        <a:t>22</a:t>
                      </a:r>
                      <a:endParaRPr lang="zh-CN" alt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11.92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83.886</a:t>
                      </a:r>
                      <a:r>
                        <a:rPr lang="en-US" altLang="zh-CN" sz="1700" baseline="0" dirty="0" smtClean="0"/>
                        <a:t> 08</a:t>
                      </a:r>
                      <a:endParaRPr lang="zh-CN" alt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10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48 828.13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0.020</a:t>
                      </a:r>
                      <a:r>
                        <a:rPr lang="en-US" altLang="zh-CN" sz="1700" baseline="0" dirty="0" smtClean="0"/>
                        <a:t> 48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solidFill>
                            <a:schemeClr val="bg1"/>
                          </a:solidFill>
                        </a:rPr>
                        <a:t>23</a:t>
                      </a:r>
                      <a:endParaRPr lang="zh-CN" alt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5.96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167.772</a:t>
                      </a:r>
                      <a:r>
                        <a:rPr lang="en-US" altLang="zh-CN" sz="1700" baseline="0" dirty="0" smtClean="0"/>
                        <a:t> 16</a:t>
                      </a:r>
                      <a:endParaRPr lang="zh-CN" alt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11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24 414.06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0.040</a:t>
                      </a:r>
                      <a:r>
                        <a:rPr lang="en-US" altLang="zh-CN" sz="1700" baseline="0" dirty="0" smtClean="0"/>
                        <a:t> 96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solidFill>
                            <a:schemeClr val="bg1"/>
                          </a:solidFill>
                        </a:rPr>
                        <a:t>24</a:t>
                      </a:r>
                      <a:endParaRPr lang="zh-CN" alt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2.98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335.544 32</a:t>
                      </a:r>
                      <a:endParaRPr lang="zh-CN" alt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99" y="1384300"/>
            <a:ext cx="3327401" cy="417830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344745" y="4833640"/>
            <a:ext cx="2101000" cy="597676"/>
          </a:xfrm>
          <a:prstGeom prst="ellipse">
            <a:avLst/>
          </a:prstGeom>
          <a:noFill/>
          <a:ln w="381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39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7291" y="149604"/>
            <a:ext cx="4917989" cy="1383957"/>
          </a:xfrm>
        </p:spPr>
        <p:txBody>
          <a:bodyPr>
            <a:normAutofit fontScale="90000"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*</a:t>
            </a:r>
            <a:r>
              <a:rPr lang="zh-CN" altLang="en-US" dirty="0" smtClean="0"/>
              <a:t>扩展模块 </a:t>
            </a:r>
            <a:r>
              <a:rPr lang="en-US" altLang="zh-CN" b="1" dirty="0" err="1" smtClean="0">
                <a:hlinkClick r:id="rId3"/>
              </a:rPr>
              <a:t>PmodKYPD</a:t>
            </a:r>
            <a:r>
              <a:rPr lang="en-US" altLang="zh-CN" b="1" dirty="0" smtClean="0"/>
              <a:t> </a:t>
            </a:r>
            <a:br>
              <a:rPr lang="en-US" altLang="zh-CN" b="1" dirty="0" smtClean="0"/>
            </a:br>
            <a:r>
              <a:rPr lang="en-US" altLang="zh-CN" i="1" dirty="0" smtClean="0"/>
              <a:t>a </a:t>
            </a:r>
            <a:r>
              <a:rPr lang="en-US" altLang="zh-CN" i="1" dirty="0"/>
              <a:t>16 button keypad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129" y="0"/>
            <a:ext cx="3847446" cy="338575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34778" y="1818767"/>
            <a:ext cx="20856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/>
              <a:t>Decoder Behavior</a:t>
            </a:r>
            <a:endParaRPr lang="zh-CN" altLang="en-US" sz="2000" b="1" dirty="0"/>
          </a:p>
        </p:txBody>
      </p:sp>
      <p:sp>
        <p:nvSpPr>
          <p:cNvPr id="10" name="矩形 9"/>
          <p:cNvSpPr/>
          <p:nvPr/>
        </p:nvSpPr>
        <p:spPr>
          <a:xfrm>
            <a:off x="234778" y="2280432"/>
            <a:ext cx="8736227" cy="1703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600" dirty="0"/>
              <a:t>The Decoder determines which key, if any, was pressed </a:t>
            </a:r>
            <a:r>
              <a:rPr lang="en-US" altLang="zh-CN" sz="1600" dirty="0" smtClean="0"/>
              <a:t/>
            </a:r>
            <a:br>
              <a:rPr lang="en-US" altLang="zh-CN" sz="1600" dirty="0" smtClean="0"/>
            </a:br>
            <a:r>
              <a:rPr lang="en-US" altLang="zh-CN" sz="1600" dirty="0" smtClean="0"/>
              <a:t>on </a:t>
            </a:r>
            <a:r>
              <a:rPr lang="en-US" altLang="zh-CN" sz="1600" dirty="0"/>
              <a:t>the </a:t>
            </a:r>
            <a:r>
              <a:rPr lang="en-US" altLang="zh-CN" sz="1600" dirty="0" err="1"/>
              <a:t>PmodKYPD</a:t>
            </a:r>
            <a:r>
              <a:rPr lang="en-US" altLang="zh-CN" sz="1600" dirty="0"/>
              <a:t> by cycling through each column pin with </a:t>
            </a:r>
            <a:r>
              <a:rPr lang="en-US" altLang="zh-CN" sz="1600" dirty="0" smtClean="0"/>
              <a:t/>
            </a:r>
            <a:br>
              <a:rPr lang="en-US" altLang="zh-CN" sz="1600" dirty="0" smtClean="0"/>
            </a:br>
            <a:r>
              <a:rPr lang="en-US" altLang="zh-CN" sz="1600" dirty="0" smtClean="0"/>
              <a:t>a </a:t>
            </a:r>
            <a:r>
              <a:rPr lang="en-US" altLang="zh-CN" sz="1600" dirty="0"/>
              <a:t>logic low. After the Decoder sets a </a:t>
            </a:r>
            <a:r>
              <a:rPr lang="en-US" altLang="zh-CN" sz="1600" b="1" dirty="0"/>
              <a:t>column pin low</a:t>
            </a:r>
            <a:r>
              <a:rPr lang="en-US" altLang="zh-CN" sz="1600" dirty="0"/>
              <a:t>, it checks </a:t>
            </a:r>
            <a:r>
              <a:rPr lang="en-US" altLang="zh-CN" sz="1600" dirty="0" smtClean="0"/>
              <a:t/>
            </a:r>
            <a:br>
              <a:rPr lang="en-US" altLang="zh-CN" sz="1600" dirty="0" smtClean="0"/>
            </a:br>
            <a:r>
              <a:rPr lang="en-US" altLang="zh-CN" sz="1600" dirty="0" smtClean="0"/>
              <a:t>for </a:t>
            </a:r>
            <a:r>
              <a:rPr lang="en-US" altLang="zh-CN" sz="1600" b="1" dirty="0"/>
              <a:t>a logic low in the row pins</a:t>
            </a:r>
            <a:r>
              <a:rPr lang="en-US" altLang="zh-CN" sz="1600" dirty="0"/>
              <a:t>. A low in a row pin signifies that a button has been pressed. Once the Decoder has both the row and column of the key, it can determine the corresponding </a:t>
            </a:r>
            <a:r>
              <a:rPr lang="en-US" altLang="zh-CN" sz="1600" b="1" dirty="0"/>
              <a:t>value</a:t>
            </a:r>
            <a:r>
              <a:rPr lang="en-US" altLang="zh-CN" sz="1600" dirty="0"/>
              <a:t> to output to the </a:t>
            </a:r>
            <a:r>
              <a:rPr lang="en-US" altLang="zh-CN" sz="1600" b="1" dirty="0" err="1"/>
              <a:t>DisplayController</a:t>
            </a:r>
            <a:r>
              <a:rPr lang="en-US" altLang="zh-CN" sz="1600" dirty="0"/>
              <a:t>. The decoder will change columns every </a:t>
            </a:r>
            <a:r>
              <a:rPr lang="en-US" altLang="zh-CN" sz="1600" b="1" dirty="0"/>
              <a:t>1ms</a:t>
            </a:r>
            <a:r>
              <a:rPr lang="en-US" altLang="zh-CN" sz="1600" dirty="0"/>
              <a:t> in its cycle.</a:t>
            </a:r>
            <a:endParaRPr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55068" y="1720981"/>
            <a:ext cx="1458689" cy="458629"/>
          </a:xfrm>
          <a:prstGeom prst="flowChartDocumen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1800" dirty="0" err="1" smtClean="0"/>
              <a:t>PmodKYPD</a:t>
            </a:r>
            <a:endParaRPr lang="zh-CN" altLang="en-US" sz="1800" dirty="0"/>
          </a:p>
        </p:txBody>
      </p:sp>
      <p:sp>
        <p:nvSpPr>
          <p:cNvPr id="12" name="矩形 11"/>
          <p:cNvSpPr/>
          <p:nvPr/>
        </p:nvSpPr>
        <p:spPr>
          <a:xfrm>
            <a:off x="234778" y="4490301"/>
            <a:ext cx="3687228" cy="2259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600" dirty="0"/>
              <a:t>The </a:t>
            </a:r>
            <a:r>
              <a:rPr lang="en-US" altLang="zh-CN" sz="1600" dirty="0" err="1"/>
              <a:t>DisplayController</a:t>
            </a:r>
            <a:r>
              <a:rPr lang="en-US" altLang="zh-CN" sz="1600" dirty="0"/>
              <a:t> is used to display the output of the Decoder onto the seven segment display on a </a:t>
            </a:r>
            <a:r>
              <a:rPr lang="en-US" altLang="zh-CN" sz="1600" dirty="0" smtClean="0"/>
              <a:t>Nexys4 </a:t>
            </a:r>
            <a:r>
              <a:rPr lang="en-US" altLang="zh-CN" sz="1600" dirty="0"/>
              <a:t>board. In this project only the rightmost digit on the seven segment display is used. Before any key was pressed, the seven segment display shows a ‘0’ on the rightmost digit. The keypad is represented in hex values.</a:t>
            </a:r>
            <a:endParaRPr lang="zh-CN" altLang="en-US" sz="1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/>
          <a:srcRect l="4135" t="16339" r="1729" b="5716"/>
          <a:stretch/>
        </p:blipFill>
        <p:spPr>
          <a:xfrm>
            <a:off x="3922006" y="4229993"/>
            <a:ext cx="5094062" cy="239066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34777" y="3987467"/>
            <a:ext cx="30322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err="1"/>
              <a:t>DisplayController</a:t>
            </a:r>
            <a:r>
              <a:rPr lang="en-US" altLang="zh-CN" sz="2000" b="1" dirty="0"/>
              <a:t> Behavior</a:t>
            </a:r>
            <a:endParaRPr lang="zh-CN" altLang="en-US" sz="20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3442026" y="19078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代码</a:t>
            </a:r>
            <a:endParaRPr lang="zh-CN" altLang="en-US" sz="1400" dirty="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000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7292" y="105536"/>
            <a:ext cx="3783865" cy="924993"/>
          </a:xfrm>
        </p:spPr>
        <p:txBody>
          <a:bodyPr>
            <a:normAutofit fontScale="90000"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*</a:t>
            </a:r>
            <a:r>
              <a:rPr lang="en-US" altLang="zh-CN" b="1" i="1" dirty="0" smtClean="0">
                <a:hlinkClick r:id="rId3"/>
              </a:rPr>
              <a:t>USB </a:t>
            </a:r>
            <a:r>
              <a:rPr lang="en-US" altLang="zh-CN" b="1" i="1" dirty="0">
                <a:hlinkClick r:id="rId3"/>
              </a:rPr>
              <a:t>Keyboard</a:t>
            </a:r>
            <a:endParaRPr lang="en-US" altLang="zh-CN" b="1" i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555" y="105536"/>
            <a:ext cx="4762500" cy="35337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31646" y="997478"/>
            <a:ext cx="8559814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/>
              <a:t>1) Initial </a:t>
            </a:r>
            <a:r>
              <a:rPr lang="en-US" altLang="zh-CN" sz="2000" b="1" dirty="0" smtClean="0"/>
              <a:t>state</a:t>
            </a:r>
            <a:endParaRPr lang="en-US" altLang="zh-CN" sz="2000" b="1" dirty="0"/>
          </a:p>
          <a:p>
            <a:pPr>
              <a:lnSpc>
                <a:spcPct val="130000"/>
              </a:lnSpc>
            </a:pPr>
            <a:r>
              <a:rPr lang="en-US" altLang="zh-CN" dirty="0"/>
              <a:t>Initially, the 7 segment display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will </a:t>
            </a:r>
            <a:r>
              <a:rPr lang="en-US" altLang="zh-CN" dirty="0"/>
              <a:t>show all </a:t>
            </a:r>
            <a:r>
              <a:rPr lang="en-US" altLang="zh-CN" dirty="0" smtClean="0"/>
              <a:t>0‘s.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/>
              <a:t>2) Key Press</a:t>
            </a:r>
          </a:p>
          <a:p>
            <a:pPr>
              <a:lnSpc>
                <a:spcPct val="130000"/>
              </a:lnSpc>
            </a:pPr>
            <a:r>
              <a:rPr lang="en-US" altLang="zh-CN" dirty="0"/>
              <a:t>When a button is pressed, </a:t>
            </a:r>
            <a:r>
              <a:rPr lang="en-US" altLang="zh-CN" dirty="0" smtClean="0"/>
              <a:t>the</a:t>
            </a:r>
            <a:br>
              <a:rPr lang="en-US" altLang="zh-CN" dirty="0" smtClean="0"/>
            </a:br>
            <a:r>
              <a:rPr lang="en-US" altLang="zh-CN" dirty="0" smtClean="0"/>
              <a:t> </a:t>
            </a:r>
            <a:r>
              <a:rPr lang="en-US" altLang="zh-CN" dirty="0"/>
              <a:t>value of the scan code will shift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onto </a:t>
            </a:r>
            <a:r>
              <a:rPr lang="en-US" altLang="zh-CN" dirty="0"/>
              <a:t>the 7 segment display. In the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picture</a:t>
            </a:r>
            <a:r>
              <a:rPr lang="en-US" altLang="zh-CN" dirty="0"/>
              <a:t>, '</a:t>
            </a:r>
            <a:r>
              <a:rPr lang="en-US" altLang="zh-CN" b="1" dirty="0">
                <a:solidFill>
                  <a:srgbClr val="FF0000"/>
                </a:solidFill>
              </a:rPr>
              <a:t>a</a:t>
            </a:r>
            <a:r>
              <a:rPr lang="en-US" altLang="zh-CN" dirty="0"/>
              <a:t>' is pressed, so a scan code of “</a:t>
            </a:r>
            <a:r>
              <a:rPr lang="en-US" altLang="zh-CN" b="1" dirty="0">
                <a:solidFill>
                  <a:srgbClr val="FF0000"/>
                </a:solidFill>
              </a:rPr>
              <a:t>1C</a:t>
            </a:r>
            <a:r>
              <a:rPr lang="en-US" altLang="zh-CN" dirty="0"/>
              <a:t>” is displayed.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/>
              <a:t>3) Key </a:t>
            </a:r>
            <a:r>
              <a:rPr lang="en-US" altLang="zh-CN" sz="2000" b="1" dirty="0" smtClean="0"/>
              <a:t>Release</a:t>
            </a:r>
            <a:endParaRPr lang="en-US" altLang="zh-CN" sz="2000" b="1" dirty="0"/>
          </a:p>
          <a:p>
            <a:pPr>
              <a:lnSpc>
                <a:spcPct val="130000"/>
              </a:lnSpc>
            </a:pPr>
            <a:r>
              <a:rPr lang="en-US" altLang="zh-CN" dirty="0"/>
              <a:t>When the 'a' key is released, a scan code of “F01C” is shifted onto the 7 segment display. The initial scan code of “1C” is shifted to the left display</a:t>
            </a:r>
            <a:r>
              <a:rPr lang="en-US" altLang="zh-CN" dirty="0" smtClean="0"/>
              <a:t>.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/>
              <a:t>4) Multi key </a:t>
            </a:r>
            <a:r>
              <a:rPr lang="en-US" altLang="zh-CN" sz="2000" b="1" dirty="0" smtClean="0"/>
              <a:t>press</a:t>
            </a:r>
            <a:endParaRPr lang="en-US" altLang="zh-CN" sz="2000" b="1" dirty="0"/>
          </a:p>
          <a:p>
            <a:pPr>
              <a:lnSpc>
                <a:spcPct val="130000"/>
              </a:lnSpc>
            </a:pPr>
            <a:r>
              <a:rPr lang="en-US" altLang="zh-CN" dirty="0"/>
              <a:t>When multiple keys are pressed their scan codes are shifted in order. In this case, Q (“15”) was pressed, followed by W (“1D”).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106" y="3968751"/>
            <a:ext cx="5715000" cy="2752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47532" y="6262847"/>
            <a:ext cx="1458689" cy="458629"/>
          </a:xfrm>
          <a:prstGeom prst="flowChartDocumen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1800" dirty="0" smtClean="0"/>
              <a:t>keyboard</a:t>
            </a:r>
            <a:endParaRPr lang="zh-CN" altLang="en-US" sz="1800" dirty="0"/>
          </a:p>
        </p:txBody>
      </p:sp>
      <p:sp>
        <p:nvSpPr>
          <p:cNvPr id="8" name="文本框 7"/>
          <p:cNvSpPr txBox="1"/>
          <p:nvPr/>
        </p:nvSpPr>
        <p:spPr>
          <a:xfrm>
            <a:off x="968273" y="64217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代码</a:t>
            </a:r>
            <a:endParaRPr lang="zh-CN" altLang="en-US" sz="1400" dirty="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965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56898"/>
          </a:xfrm>
          <a:prstGeom prst="horizontalScroll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zh-CN" altLang="en-US" sz="3600" b="1" spc="600" dirty="0" smtClean="0"/>
              <a:t>参考资料</a:t>
            </a:r>
            <a:endParaRPr lang="zh-CN" altLang="en-US" sz="3600" b="1" spc="600" dirty="0"/>
          </a:p>
        </p:txBody>
      </p:sp>
      <p:sp>
        <p:nvSpPr>
          <p:cNvPr id="4" name="矩形 3"/>
          <p:cNvSpPr/>
          <p:nvPr/>
        </p:nvSpPr>
        <p:spPr>
          <a:xfrm>
            <a:off x="2728820" y="1358094"/>
            <a:ext cx="4932632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Nexys4-DDR_Reference </a:t>
            </a:r>
            <a:r>
              <a:rPr lang="en-US" altLang="zh-CN" sz="2400" dirty="0" smtClean="0"/>
              <a:t>Manual.pdf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Nexys</a:t>
            </a:r>
            <a:r>
              <a:rPr lang="zh-CN" altLang="en-US" sz="2400" dirty="0"/>
              <a:t>4-DDR_sch.PDF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lab1 </a:t>
            </a:r>
            <a:r>
              <a:rPr lang="en-US" altLang="zh-CN" sz="2400" dirty="0" err="1"/>
              <a:t>Vivado</a:t>
            </a:r>
            <a:r>
              <a:rPr lang="en-US" altLang="zh-CN" sz="2400" dirty="0"/>
              <a:t> Design </a:t>
            </a:r>
            <a:r>
              <a:rPr lang="en-US" altLang="zh-CN" sz="2400" dirty="0" smtClean="0"/>
              <a:t>Flow.pdf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lab1 </a:t>
            </a:r>
            <a:r>
              <a:rPr lang="en-US" altLang="zh-CN" sz="2400" dirty="0" err="1"/>
              <a:t>Vivado</a:t>
            </a:r>
            <a:r>
              <a:rPr lang="en-US" altLang="zh-CN" sz="2400" dirty="0"/>
              <a:t> Design </a:t>
            </a:r>
            <a:r>
              <a:rPr lang="en-US" altLang="zh-CN" sz="2400" dirty="0" smtClean="0"/>
              <a:t>Flow.zip</a:t>
            </a:r>
            <a:endParaRPr lang="en-US" altLang="zh-CN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Nexys4DDR_Master.xdc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828" y="3033590"/>
            <a:ext cx="461665" cy="4616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829" y="2348086"/>
            <a:ext cx="461665" cy="4616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830" y="1658334"/>
            <a:ext cx="461665" cy="46166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035787" y="5975849"/>
            <a:ext cx="33228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hlinkClick r:id="rId4"/>
              </a:rPr>
              <a:t>https://china.xilinx.com</a:t>
            </a:r>
            <a:r>
              <a:rPr lang="en-US" altLang="zh-CN" sz="2400" dirty="0" smtClean="0">
                <a:hlinkClick r:id="rId4"/>
              </a:rPr>
              <a:t>/</a:t>
            </a:r>
            <a:r>
              <a:rPr lang="en-US" altLang="zh-CN" sz="2400" dirty="0" smtClean="0"/>
              <a:t> </a:t>
            </a:r>
            <a:endParaRPr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3035787" y="5296359"/>
            <a:ext cx="3298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hlinkClick r:id="rId5"/>
              </a:rPr>
              <a:t>https://www.xilinx.com</a:t>
            </a:r>
            <a:r>
              <a:rPr lang="en-US" altLang="zh-CN" sz="2400" dirty="0" smtClean="0">
                <a:hlinkClick r:id="rId5"/>
              </a:rPr>
              <a:t>/</a:t>
            </a:r>
            <a:r>
              <a:rPr lang="en-US" altLang="zh-CN" sz="2400" dirty="0" smtClean="0"/>
              <a:t> </a:t>
            </a:r>
            <a:endParaRPr lang="zh-CN" altLang="en-US" sz="240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14724" y="4594044"/>
            <a:ext cx="161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引脚约束文件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9978" y="3808414"/>
            <a:ext cx="506090" cy="45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98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8768" y="1017304"/>
            <a:ext cx="7979616" cy="5760640"/>
          </a:xfrm>
        </p:spPr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sz="2800" dirty="0" smtClean="0"/>
              <a:t>FPGA</a:t>
            </a:r>
            <a:r>
              <a:rPr lang="zh-CN" altLang="en-US" sz="2800" dirty="0" smtClean="0"/>
              <a:t>：可由用户现场进行编程的大规模电路。</a:t>
            </a:r>
            <a:endParaRPr lang="en-US" altLang="zh-CN" sz="2800" dirty="0" smtClean="0"/>
          </a:p>
          <a:p>
            <a:pPr eaLnBrk="1" hangingPunct="1">
              <a:lnSpc>
                <a:spcPct val="130000"/>
              </a:lnSpc>
              <a:spcBef>
                <a:spcPts val="0"/>
              </a:spcBef>
            </a:pPr>
            <a:r>
              <a:rPr lang="en-US" altLang="zh-CN" sz="2800" dirty="0" smtClean="0"/>
              <a:t>FPGA</a:t>
            </a:r>
            <a:r>
              <a:rPr lang="zh-CN" altLang="en-US" sz="2800" dirty="0" smtClean="0"/>
              <a:t>是</a:t>
            </a:r>
            <a:r>
              <a:rPr lang="en-US" altLang="zh-CN" sz="2800" dirty="0"/>
              <a:t>80</a:t>
            </a:r>
            <a:r>
              <a:rPr lang="zh-CN" altLang="en-US" sz="2800" dirty="0"/>
              <a:t>年代中期发展起来的一种可编程</a:t>
            </a:r>
            <a:r>
              <a:rPr lang="zh-CN" altLang="en-US" sz="2800" dirty="0" smtClean="0"/>
              <a:t>的。</a:t>
            </a:r>
            <a:endParaRPr lang="zh-CN" altLang="en-US" sz="2800" dirty="0"/>
          </a:p>
          <a:p>
            <a:pPr eaLnBrk="1" hangingPunct="1">
              <a:lnSpc>
                <a:spcPct val="130000"/>
              </a:lnSpc>
              <a:spcBef>
                <a:spcPts val="0"/>
              </a:spcBef>
            </a:pPr>
            <a:r>
              <a:rPr lang="zh-CN" altLang="en-US" sz="2800" dirty="0"/>
              <a:t>特点：</a:t>
            </a:r>
          </a:p>
          <a:p>
            <a:pPr lvl="1" eaLnBrk="1" hangingPunct="1">
              <a:lnSpc>
                <a:spcPct val="130000"/>
              </a:lnSpc>
              <a:spcBef>
                <a:spcPts val="0"/>
              </a:spcBef>
            </a:pPr>
            <a:r>
              <a:rPr lang="zh-CN" altLang="en-US" sz="2400" dirty="0" smtClean="0"/>
              <a:t>保密性</a:t>
            </a:r>
            <a:r>
              <a:rPr lang="zh-CN" altLang="en-US" sz="2400" dirty="0"/>
              <a:t>强</a:t>
            </a:r>
          </a:p>
          <a:p>
            <a:pPr lvl="1" eaLnBrk="1" hangingPunct="1">
              <a:lnSpc>
                <a:spcPct val="130000"/>
              </a:lnSpc>
              <a:spcBef>
                <a:spcPts val="0"/>
              </a:spcBef>
            </a:pPr>
            <a:r>
              <a:rPr lang="zh-CN" altLang="en-US" sz="2400" dirty="0" smtClean="0"/>
              <a:t>体积</a:t>
            </a:r>
            <a:r>
              <a:rPr lang="zh-CN" altLang="en-US" sz="2400" dirty="0"/>
              <a:t>小</a:t>
            </a:r>
          </a:p>
          <a:p>
            <a:pPr lvl="1" eaLnBrk="1" hangingPunct="1">
              <a:lnSpc>
                <a:spcPct val="130000"/>
              </a:lnSpc>
              <a:spcBef>
                <a:spcPts val="0"/>
              </a:spcBef>
            </a:pPr>
            <a:r>
              <a:rPr lang="zh-CN" altLang="en-US" sz="2400" dirty="0" smtClean="0"/>
              <a:t>可靠性</a:t>
            </a:r>
            <a:r>
              <a:rPr lang="zh-CN" altLang="en-US" sz="2400" dirty="0"/>
              <a:t>高</a:t>
            </a:r>
          </a:p>
          <a:p>
            <a:pPr eaLnBrk="1" hangingPunct="1">
              <a:lnSpc>
                <a:spcPct val="130000"/>
              </a:lnSpc>
              <a:spcBef>
                <a:spcPts val="0"/>
              </a:spcBef>
            </a:pPr>
            <a:r>
              <a:rPr lang="en-US" altLang="zh-CN" sz="2800" dirty="0"/>
              <a:t>Xilinx</a:t>
            </a:r>
            <a:r>
              <a:rPr lang="zh-CN" altLang="en-US" sz="2800" dirty="0"/>
              <a:t>公司和</a:t>
            </a:r>
            <a:r>
              <a:rPr lang="en-US" altLang="zh-CN" sz="2800" dirty="0" err="1" smtClean="0"/>
              <a:t>Actel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zh-CN" altLang="en-US" sz="2800" dirty="0" smtClean="0"/>
              <a:t>公司</a:t>
            </a:r>
            <a:r>
              <a:rPr lang="zh-CN" altLang="en-US" sz="2800" dirty="0"/>
              <a:t>是生产</a:t>
            </a:r>
            <a:r>
              <a:rPr lang="en-US" altLang="zh-CN" sz="2800" dirty="0" smtClean="0"/>
              <a:t>FPGA</a:t>
            </a:r>
            <a:br>
              <a:rPr lang="en-US" altLang="zh-CN" sz="2800" dirty="0" smtClean="0"/>
            </a:br>
            <a:r>
              <a:rPr lang="zh-CN" altLang="en-US" sz="2800" dirty="0" smtClean="0"/>
              <a:t>的</a:t>
            </a:r>
            <a:r>
              <a:rPr lang="zh-CN" altLang="en-US" sz="2800" dirty="0"/>
              <a:t>主要厂商，</a:t>
            </a:r>
            <a:r>
              <a:rPr lang="zh-CN" altLang="en-US" sz="2800" dirty="0" smtClean="0"/>
              <a:t>所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zh-CN" altLang="en-US" sz="2800" dirty="0"/>
              <a:t>生</a:t>
            </a:r>
            <a:r>
              <a:rPr lang="zh-CN" altLang="en-US" sz="2800" dirty="0" smtClean="0"/>
              <a:t>产</a:t>
            </a:r>
            <a:r>
              <a:rPr lang="zh-CN" altLang="en-US" sz="2800" dirty="0"/>
              <a:t>的</a:t>
            </a:r>
            <a:r>
              <a:rPr lang="en-US" altLang="zh-CN" sz="2800" dirty="0"/>
              <a:t>FPGA</a:t>
            </a:r>
            <a:r>
              <a:rPr lang="zh-CN" altLang="en-US" sz="2800" dirty="0"/>
              <a:t>结构略有不同</a:t>
            </a:r>
            <a:r>
              <a:rPr lang="zh-CN" altLang="en-US" sz="2800" dirty="0" smtClean="0"/>
              <a:t>。</a:t>
            </a:r>
            <a:endParaRPr lang="zh-CN" altLang="en-US" sz="28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28650" y="186364"/>
            <a:ext cx="7886700" cy="747578"/>
          </a:xfrm>
        </p:spPr>
        <p:txBody>
          <a:bodyPr/>
          <a:lstStyle/>
          <a:p>
            <a:pPr lvl="1" algn="ctr"/>
            <a:r>
              <a:rPr lang="en-US" altLang="zh-CN" sz="4000" b="1" dirty="0" smtClean="0"/>
              <a:t>FPGA </a:t>
            </a:r>
            <a:r>
              <a:rPr lang="zh-CN" altLang="en-US" sz="4000" dirty="0" smtClean="0"/>
              <a:t>现场可编程门阵列</a:t>
            </a:r>
            <a:endParaRPr lang="zh-CN" altLang="en-US" sz="6600" dirty="0"/>
          </a:p>
        </p:txBody>
      </p:sp>
      <p:pic>
        <p:nvPicPr>
          <p:cNvPr id="202754" name="Picture 2" descr="c:\users\sam\appdata\roaming\360se6\USERDA~1\Temp\200697~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204864"/>
            <a:ext cx="57531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5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3009" y="205094"/>
            <a:ext cx="7662861" cy="836353"/>
          </a:xfrm>
        </p:spPr>
        <p:txBody>
          <a:bodyPr/>
          <a:lstStyle/>
          <a:p>
            <a:pPr algn="ctr"/>
            <a:r>
              <a:rPr lang="zh-CN" altLang="en-US" dirty="0" smtClean="0"/>
              <a:t>通用</a:t>
            </a:r>
            <a:r>
              <a:rPr lang="en-US" altLang="zh-CN" dirty="0" smtClean="0"/>
              <a:t>FPGA</a:t>
            </a:r>
            <a:r>
              <a:rPr lang="zh-CN" altLang="en-US" dirty="0" smtClean="0"/>
              <a:t>结构图</a:t>
            </a:r>
            <a:endParaRPr lang="zh-CN" altLang="en-US" b="1" dirty="0"/>
          </a:p>
        </p:txBody>
      </p:sp>
      <p:pic>
        <p:nvPicPr>
          <p:cNvPr id="6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18" y="1452708"/>
            <a:ext cx="4716331" cy="4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4074458" y="1452708"/>
            <a:ext cx="4975412" cy="2164977"/>
            <a:chOff x="4074458" y="1560284"/>
            <a:chExt cx="4975412" cy="216497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30905" y="1560284"/>
              <a:ext cx="3818965" cy="2164977"/>
            </a:xfrm>
            <a:prstGeom prst="rect">
              <a:avLst/>
            </a:prstGeom>
          </p:spPr>
        </p:pic>
        <p:sp>
          <p:nvSpPr>
            <p:cNvPr id="4" name="流程图: 手动操作 3"/>
            <p:cNvSpPr/>
            <p:nvPr/>
          </p:nvSpPr>
          <p:spPr>
            <a:xfrm rot="5400000">
              <a:off x="3771886" y="2037241"/>
              <a:ext cx="1775004" cy="1169860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5000"/>
                <a:gd name="connsiteY0" fmla="*/ 0 h 10116"/>
                <a:gd name="connsiteX1" fmla="*/ 15000 w 15000"/>
                <a:gd name="connsiteY1" fmla="*/ 116 h 10116"/>
                <a:gd name="connsiteX2" fmla="*/ 13000 w 15000"/>
                <a:gd name="connsiteY2" fmla="*/ 10116 h 10116"/>
                <a:gd name="connsiteX3" fmla="*/ 7000 w 15000"/>
                <a:gd name="connsiteY3" fmla="*/ 10116 h 10116"/>
                <a:gd name="connsiteX4" fmla="*/ 0 w 15000"/>
                <a:gd name="connsiteY4" fmla="*/ 0 h 10116"/>
                <a:gd name="connsiteX0" fmla="*/ 0 w 18857"/>
                <a:gd name="connsiteY0" fmla="*/ 0 h 10116"/>
                <a:gd name="connsiteX1" fmla="*/ 18857 w 18857"/>
                <a:gd name="connsiteY1" fmla="*/ 116 h 10116"/>
                <a:gd name="connsiteX2" fmla="*/ 13000 w 18857"/>
                <a:gd name="connsiteY2" fmla="*/ 10116 h 10116"/>
                <a:gd name="connsiteX3" fmla="*/ 7000 w 18857"/>
                <a:gd name="connsiteY3" fmla="*/ 10116 h 10116"/>
                <a:gd name="connsiteX4" fmla="*/ 0 w 18857"/>
                <a:gd name="connsiteY4" fmla="*/ 0 h 10116"/>
                <a:gd name="connsiteX0" fmla="*/ 0 w 18857"/>
                <a:gd name="connsiteY0" fmla="*/ 0 h 10116"/>
                <a:gd name="connsiteX1" fmla="*/ 18857 w 18857"/>
                <a:gd name="connsiteY1" fmla="*/ 0 h 10116"/>
                <a:gd name="connsiteX2" fmla="*/ 13000 w 18857"/>
                <a:gd name="connsiteY2" fmla="*/ 10116 h 10116"/>
                <a:gd name="connsiteX3" fmla="*/ 7000 w 18857"/>
                <a:gd name="connsiteY3" fmla="*/ 10116 h 10116"/>
                <a:gd name="connsiteX4" fmla="*/ 0 w 18857"/>
                <a:gd name="connsiteY4" fmla="*/ 0 h 10116"/>
                <a:gd name="connsiteX0" fmla="*/ 0 w 18857"/>
                <a:gd name="connsiteY0" fmla="*/ 0 h 10116"/>
                <a:gd name="connsiteX1" fmla="*/ 18857 w 18857"/>
                <a:gd name="connsiteY1" fmla="*/ 116 h 10116"/>
                <a:gd name="connsiteX2" fmla="*/ 13000 w 18857"/>
                <a:gd name="connsiteY2" fmla="*/ 10116 h 10116"/>
                <a:gd name="connsiteX3" fmla="*/ 7000 w 18857"/>
                <a:gd name="connsiteY3" fmla="*/ 10116 h 10116"/>
                <a:gd name="connsiteX4" fmla="*/ 0 w 18857"/>
                <a:gd name="connsiteY4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57" h="10116">
                  <a:moveTo>
                    <a:pt x="0" y="0"/>
                  </a:moveTo>
                  <a:lnTo>
                    <a:pt x="18857" y="116"/>
                  </a:lnTo>
                  <a:lnTo>
                    <a:pt x="13000" y="10116"/>
                  </a:lnTo>
                  <a:lnTo>
                    <a:pt x="7000" y="10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C7E7">
                <a:alpha val="50196"/>
              </a:srgbClr>
            </a:solidFill>
            <a:ln>
              <a:solidFill>
                <a:srgbClr val="41719C">
                  <a:alpha val="2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768788" y="3065929"/>
            <a:ext cx="1250576" cy="3684495"/>
            <a:chOff x="5768788" y="3173505"/>
            <a:chExt cx="1250576" cy="368449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68788" y="3939988"/>
              <a:ext cx="1250576" cy="2918012"/>
            </a:xfrm>
            <a:prstGeom prst="rect">
              <a:avLst/>
            </a:prstGeom>
          </p:spPr>
        </p:pic>
        <p:sp>
          <p:nvSpPr>
            <p:cNvPr id="7" name="流程图: 手动操作 6"/>
            <p:cNvSpPr/>
            <p:nvPr/>
          </p:nvSpPr>
          <p:spPr>
            <a:xfrm flipV="1">
              <a:off x="5768788" y="3173505"/>
              <a:ext cx="1223682" cy="834737"/>
            </a:xfrm>
            <a:prstGeom prst="flowChartManualOperation">
              <a:avLst/>
            </a:prstGeom>
            <a:solidFill>
              <a:srgbClr val="5B9BD5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712031" y="6202321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/>
              <a:t>LE</a:t>
            </a:r>
            <a:r>
              <a:rPr lang="zh-CN" altLang="en-US" sz="2000" b="1" dirty="0" smtClean="0"/>
              <a:t>：逻辑单元</a:t>
            </a:r>
            <a:endParaRPr lang="zh-CN" altLang="en-US" sz="20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6082862" y="1052598"/>
            <a:ext cx="2323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/>
              <a:t>LUT</a:t>
            </a:r>
            <a:r>
              <a:rPr lang="zh-CN" altLang="en-US" sz="2000" b="1" dirty="0" smtClean="0"/>
              <a:t>：</a:t>
            </a:r>
            <a:r>
              <a:rPr lang="en-US" altLang="zh-CN" sz="2000" dirty="0" smtClean="0"/>
              <a:t>Look-up Table</a:t>
            </a:r>
            <a:endParaRPr lang="zh-CN" altLang="en-US" sz="2000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40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3009" y="225796"/>
            <a:ext cx="7662861" cy="836353"/>
          </a:xfrm>
        </p:spPr>
        <p:txBody>
          <a:bodyPr/>
          <a:lstStyle/>
          <a:p>
            <a:pPr algn="ctr"/>
            <a:r>
              <a:rPr lang="en-US" altLang="zh-CN" dirty="0" smtClean="0"/>
              <a:t>Altera's Cyclone IV LE</a:t>
            </a:r>
            <a:endParaRPr lang="zh-CN" altLang="en-US" b="1" dirty="0"/>
          </a:p>
        </p:txBody>
      </p:sp>
      <p:pic>
        <p:nvPicPr>
          <p:cNvPr id="12" name="Picture 1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17811" y="1030034"/>
            <a:ext cx="7705166" cy="5801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矩形 14"/>
          <p:cNvSpPr/>
          <p:nvPr/>
        </p:nvSpPr>
        <p:spPr>
          <a:xfrm>
            <a:off x="201705" y="5428511"/>
            <a:ext cx="371138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LUTs</a:t>
            </a:r>
            <a:r>
              <a:rPr lang="en-US" altLang="zh-CN" sz="2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zh-CN" altLang="en-US" sz="2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实现组合逻辑</a:t>
            </a:r>
            <a:endParaRPr lang="en-US" altLang="zh-CN" sz="20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Flip-flops:</a:t>
            </a:r>
            <a:r>
              <a:rPr lang="en-US" altLang="zh-CN" sz="2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2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实现时序逻辑</a:t>
            </a:r>
            <a:endParaRPr lang="en-US" altLang="zh-CN" sz="20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Multiplexers:</a:t>
            </a:r>
            <a:r>
              <a:rPr lang="en-US" altLang="zh-CN" sz="2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2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连接上述二者</a:t>
            </a:r>
            <a:endParaRPr lang="en-US" altLang="zh-CN" sz="20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79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3009" y="333372"/>
            <a:ext cx="5867111" cy="836353"/>
          </a:xfrm>
        </p:spPr>
        <p:txBody>
          <a:bodyPr/>
          <a:lstStyle/>
          <a:p>
            <a:pPr algn="ctr"/>
            <a:r>
              <a:rPr lang="en-US" altLang="zh-CN" dirty="0"/>
              <a:t>XC7A100T</a:t>
            </a:r>
            <a:endParaRPr lang="zh-CN" altLang="en-US" b="1" dirty="0"/>
          </a:p>
        </p:txBody>
      </p:sp>
      <p:sp>
        <p:nvSpPr>
          <p:cNvPr id="16" name="矩形 15"/>
          <p:cNvSpPr/>
          <p:nvPr/>
        </p:nvSpPr>
        <p:spPr>
          <a:xfrm>
            <a:off x="263508" y="1634336"/>
            <a:ext cx="8605070" cy="1532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/>
              <a:t>Artix-7</a:t>
            </a:r>
            <a:r>
              <a:rPr lang="zh-CN" altLang="en-US" sz="2400" dirty="0" smtClean="0"/>
              <a:t>是 </a:t>
            </a:r>
            <a:r>
              <a:rPr lang="en-US" altLang="zh-CN" sz="2400" b="1" dirty="0" smtClean="0">
                <a:solidFill>
                  <a:srgbClr val="0070C0"/>
                </a:solidFill>
              </a:rPr>
              <a:t>7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系列 </a:t>
            </a:r>
            <a:r>
              <a:rPr lang="zh-CN" altLang="en-US" sz="2400" dirty="0" smtClean="0"/>
              <a:t>中</a:t>
            </a:r>
            <a:r>
              <a:rPr lang="zh-CN" altLang="en-US" sz="2400" dirty="0"/>
              <a:t>低成本系列芯片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zh-CN" altLang="en-US" sz="2400" dirty="0" smtClean="0"/>
              <a:t>面向</a:t>
            </a:r>
            <a:r>
              <a:rPr lang="zh-CN" altLang="en-US" sz="2400" dirty="0"/>
              <a:t>成本敏感型应用</a:t>
            </a:r>
            <a:r>
              <a:rPr lang="en-US" altLang="zh-CN" sz="2400" dirty="0"/>
              <a:t>FPGA</a:t>
            </a:r>
            <a:r>
              <a:rPr lang="zh-CN" altLang="en-US" sz="2400" dirty="0" smtClean="0"/>
              <a:t>，具有</a:t>
            </a:r>
            <a:r>
              <a:rPr lang="zh-CN" altLang="en-US" sz="2400" dirty="0"/>
              <a:t>目前最低的成本和功耗优势，特别适用于消费类电子以及手持和便携设备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263508" y="3238440"/>
            <a:ext cx="8605070" cy="349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XC7A100T</a:t>
            </a:r>
            <a:r>
              <a:rPr lang="zh-CN" altLang="en-US" sz="2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是</a:t>
            </a:r>
            <a:r>
              <a:rPr lang="en-US" altLang="zh-CN" sz="2600" dirty="0">
                <a:latin typeface="黑体" panose="02010609060101010101" pitchFamily="49" charset="-122"/>
                <a:ea typeface="黑体" panose="02010609060101010101" pitchFamily="49" charset="-122"/>
              </a:rPr>
              <a:t>Artix-7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系列中资源比较丰富的一款</a:t>
            </a:r>
            <a:r>
              <a:rPr lang="zh-CN" altLang="en-US" sz="2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芯片</a:t>
            </a:r>
            <a:endParaRPr lang="en-US" altLang="zh-CN" sz="26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15,850 </a:t>
            </a:r>
            <a:r>
              <a:rPr lang="en-US" altLang="zh-CN" sz="2400" dirty="0"/>
              <a:t>logic slices, each with four </a:t>
            </a:r>
            <a:r>
              <a:rPr lang="en-US" altLang="zh-CN" sz="2400" b="1" dirty="0"/>
              <a:t>6-input LUTs </a:t>
            </a:r>
            <a:r>
              <a:rPr lang="en-US" altLang="zh-CN" sz="2400" dirty="0"/>
              <a:t>and </a:t>
            </a:r>
            <a:r>
              <a:rPr lang="en-US" altLang="zh-CN" sz="2400" b="1" dirty="0"/>
              <a:t>8 flip-flops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4,860 </a:t>
            </a:r>
            <a:r>
              <a:rPr lang="en-US" altLang="zh-CN" sz="2400" dirty="0" smtClean="0"/>
              <a:t>Kbits</a:t>
            </a:r>
            <a:r>
              <a:rPr lang="zh-CN" altLang="en-US" sz="2400" dirty="0"/>
              <a:t>快速</a:t>
            </a:r>
            <a:r>
              <a:rPr lang="zh-CN" altLang="en-US" sz="2400" dirty="0" smtClean="0"/>
              <a:t>随机存储器</a:t>
            </a:r>
            <a:r>
              <a:rPr lang="en-US" altLang="zh-CN" sz="2400" dirty="0" smtClean="0"/>
              <a:t>RAM</a:t>
            </a:r>
            <a:endParaRPr lang="en-US" altLang="zh-CN" sz="24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Six clock management tiles, each with phase-locked loop (PLL)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内部时钟速度超过</a:t>
            </a:r>
            <a:r>
              <a:rPr lang="en-US" altLang="zh-CN" sz="2400" dirty="0" smtClean="0"/>
              <a:t>450 MHz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240 DSP(</a:t>
            </a:r>
            <a:r>
              <a:rPr lang="zh-CN" altLang="en-US" sz="2400" dirty="0" smtClean="0"/>
              <a:t>数字信号处理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slices(</a:t>
            </a:r>
            <a:r>
              <a:rPr lang="zh-CN" altLang="en-US" sz="2400" dirty="0" smtClean="0"/>
              <a:t>切片</a:t>
            </a:r>
            <a:r>
              <a:rPr lang="en-US" altLang="zh-CN" sz="2400" dirty="0" smtClean="0"/>
              <a:t>)</a:t>
            </a:r>
            <a:endParaRPr lang="en-US" altLang="zh-CN" sz="24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片</a:t>
            </a:r>
            <a:r>
              <a:rPr lang="zh-CN" altLang="en-US" sz="2400" dirty="0"/>
              <a:t>上模数转换器（</a:t>
            </a:r>
            <a:r>
              <a:rPr lang="en-US" altLang="zh-CN" sz="2400" dirty="0"/>
              <a:t>XADC</a:t>
            </a:r>
            <a:r>
              <a:rPr lang="zh-CN" altLang="en-US" sz="2400" dirty="0"/>
              <a:t>）</a:t>
            </a:r>
            <a:endParaRPr lang="en-US" altLang="zh-CN" sz="2400" dirty="0"/>
          </a:p>
        </p:txBody>
      </p:sp>
      <p:pic>
        <p:nvPicPr>
          <p:cNvPr id="13314" name="Picture 2" descr="https://timgsa.baidu.com/timg?image&amp;quality=80&amp;size=b9999_10000&amp;sec=1486043347393&amp;di=562c560a12c2994a3b572d0ae6ad9d4d&amp;imgtype=0&amp;src=http%3A%2F%2Fh.hiphotos.baidu.com%2Fbaike%2Fw%253D268%253Bg%253D0%2Fsign%3D69f1bcd8087b02080cc938e75ae295ee%2F9d82d158ccbf6c8187fdb895be3eb13532fa40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514" y="108066"/>
            <a:ext cx="25146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34472" y="1241102"/>
            <a:ext cx="44776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 smtClean="0">
                <a:solidFill>
                  <a:srgbClr val="0070C0"/>
                </a:solidFill>
              </a:rPr>
              <a:t>(Spartan-7, Artix-7, Kintex-7, Virtex-7)</a:t>
            </a:r>
            <a:endParaRPr lang="zh-CN" altLang="en-US" sz="2200" dirty="0">
              <a:solidFill>
                <a:srgbClr val="0070C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24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mg.alicdn.com/imgextra/i2/1597616226/T2.BBrXDlXXXXXXXXX_!!159761622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37" y="1169725"/>
            <a:ext cx="7553123" cy="555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3009" y="220719"/>
            <a:ext cx="5867111" cy="836353"/>
          </a:xfrm>
        </p:spPr>
        <p:txBody>
          <a:bodyPr/>
          <a:lstStyle/>
          <a:p>
            <a:pPr algn="ctr"/>
            <a:r>
              <a:rPr lang="en-US" altLang="zh-CN" dirty="0"/>
              <a:t>XC7A100T</a:t>
            </a:r>
            <a:endParaRPr lang="zh-CN" altLang="en-US" b="1" dirty="0"/>
          </a:p>
        </p:txBody>
      </p:sp>
      <p:pic>
        <p:nvPicPr>
          <p:cNvPr id="13314" name="Picture 2" descr="https://timgsa.baidu.com/timg?image&amp;quality=80&amp;size=b9999_10000&amp;sec=1486043347393&amp;di=562c560a12c2994a3b572d0ae6ad9d4d&amp;imgtype=0&amp;src=http%3A%2F%2Fh.hiphotos.baidu.com%2Fbaike%2Fw%253D268%253Bg%253D0%2Fsign%3D69f1bcd8087b02080cc938e75ae295ee%2F9d82d158ccbf6c8187fdb895be3eb13532fa408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789" y="108066"/>
            <a:ext cx="2052409" cy="163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49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22" t="21118" r="27204" b="13815"/>
          <a:stretch/>
        </p:blipFill>
        <p:spPr>
          <a:xfrm>
            <a:off x="1317457" y="1560211"/>
            <a:ext cx="6412832" cy="52811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3903" y="136637"/>
            <a:ext cx="1481621" cy="836353"/>
          </a:xfrm>
        </p:spPr>
        <p:txBody>
          <a:bodyPr/>
          <a:lstStyle/>
          <a:p>
            <a:r>
              <a:rPr lang="zh-CN" altLang="en-US" b="1" dirty="0" smtClean="0">
                <a:hlinkClick r:id="rId4"/>
              </a:rPr>
              <a:t>简介</a:t>
            </a:r>
            <a:endParaRPr lang="zh-CN" altLang="en-US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5592252" y="1339730"/>
            <a:ext cx="638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VGA</a:t>
            </a:r>
            <a:endParaRPr lang="zh-CN" altLang="en-US" sz="2000" dirty="0"/>
          </a:p>
        </p:txBody>
      </p:sp>
      <p:sp>
        <p:nvSpPr>
          <p:cNvPr id="7" name="文本框 6"/>
          <p:cNvSpPr txBox="1"/>
          <p:nvPr/>
        </p:nvSpPr>
        <p:spPr>
          <a:xfrm>
            <a:off x="3385826" y="1227804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USB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4508113" y="972367"/>
            <a:ext cx="11490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/>
              <a:t>FPGA</a:t>
            </a:r>
            <a:r>
              <a:rPr lang="zh-CN" altLang="en-US" dirty="0" smtClean="0"/>
              <a:t>编程结束</a:t>
            </a:r>
            <a:r>
              <a:rPr lang="en-US" altLang="zh-CN" dirty="0" smtClean="0"/>
              <a:t>LED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3993685" y="1280144"/>
            <a:ext cx="494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网口</a:t>
            </a:r>
            <a:endParaRPr lang="zh-CN" altLang="en-US" sz="2000" dirty="0"/>
          </a:p>
        </p:txBody>
      </p:sp>
      <p:sp>
        <p:nvSpPr>
          <p:cNvPr id="11" name="文本框 10"/>
          <p:cNvSpPr txBox="1"/>
          <p:nvPr/>
        </p:nvSpPr>
        <p:spPr>
          <a:xfrm>
            <a:off x="6703087" y="158792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音频</a:t>
            </a:r>
            <a:endParaRPr lang="zh-CN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6841347" y="250732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编程模式跳线</a:t>
            </a:r>
          </a:p>
        </p:txBody>
      </p:sp>
      <p:sp>
        <p:nvSpPr>
          <p:cNvPr id="9" name="矩形 8"/>
          <p:cNvSpPr/>
          <p:nvPr/>
        </p:nvSpPr>
        <p:spPr>
          <a:xfrm>
            <a:off x="7586372" y="3167666"/>
            <a:ext cx="16546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模拟信号</a:t>
            </a:r>
            <a:r>
              <a:rPr lang="zh-CN" altLang="en-US" dirty="0" smtClean="0"/>
              <a:t>Pmod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7634504" y="3488041"/>
            <a:ext cx="13891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CPU </a:t>
            </a:r>
            <a:r>
              <a:rPr lang="en-US" altLang="zh-CN" dirty="0" smtClean="0"/>
              <a:t>reset </a:t>
            </a:r>
            <a:r>
              <a:rPr lang="zh-CN" altLang="en-US" dirty="0" smtClean="0"/>
              <a:t>键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595729" y="3832480"/>
            <a:ext cx="1623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FPGA</a:t>
            </a:r>
            <a:r>
              <a:rPr lang="zh-CN" altLang="en-US" dirty="0" smtClean="0"/>
              <a:t>配置</a:t>
            </a:r>
            <a:r>
              <a:rPr lang="en-US" altLang="zh-CN" dirty="0" smtClean="0"/>
              <a:t>reset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7626177" y="418875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温度传感器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7683743" y="4827935"/>
            <a:ext cx="994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5</a:t>
            </a:r>
            <a:r>
              <a:rPr lang="zh-CN" altLang="en-US" dirty="0" smtClean="0"/>
              <a:t>个按键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7613823" y="5834650"/>
            <a:ext cx="1553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外接</a:t>
            </a:r>
            <a:r>
              <a:rPr lang="en-US" altLang="zh-CN" dirty="0" smtClean="0"/>
              <a:t>JTAG</a:t>
            </a:r>
            <a:r>
              <a:rPr lang="zh-CN" altLang="en-US" dirty="0" smtClean="0"/>
              <a:t>端口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971167" y="6228046"/>
            <a:ext cx="24722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Eight digit 7-seg display 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-53528" y="6216014"/>
            <a:ext cx="1519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Slide switches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30423" y="581477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LEDs (16) 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2741" y="527924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电源测试点</a:t>
            </a:r>
          </a:p>
        </p:txBody>
      </p:sp>
      <p:sp>
        <p:nvSpPr>
          <p:cNvPr id="23" name="矩形 22"/>
          <p:cNvSpPr/>
          <p:nvPr/>
        </p:nvSpPr>
        <p:spPr>
          <a:xfrm>
            <a:off x="33346" y="4723836"/>
            <a:ext cx="13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Microphone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82741" y="4229700"/>
            <a:ext cx="1260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/>
              <a:t>Pmod</a:t>
            </a:r>
            <a:r>
              <a:rPr lang="en-US" altLang="zh-CN" b="1" dirty="0"/>
              <a:t> </a:t>
            </a:r>
            <a:r>
              <a:rPr lang="zh-CN" altLang="en-US" b="1" dirty="0" smtClean="0"/>
              <a:t>接口</a:t>
            </a:r>
            <a:endParaRPr lang="zh-CN" altLang="en-US" b="1" dirty="0"/>
          </a:p>
        </p:txBody>
      </p:sp>
      <p:sp>
        <p:nvSpPr>
          <p:cNvPr id="25" name="矩形 24"/>
          <p:cNvSpPr/>
          <p:nvPr/>
        </p:nvSpPr>
        <p:spPr>
          <a:xfrm>
            <a:off x="-53961" y="3553725"/>
            <a:ext cx="16122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外部配置跳线（</a:t>
            </a:r>
            <a:r>
              <a:rPr lang="en-US" altLang="zh-CN" dirty="0"/>
              <a:t>SD / USB</a:t>
            </a:r>
            <a:r>
              <a:rPr lang="zh-CN" altLang="en-US" dirty="0"/>
              <a:t>）</a:t>
            </a:r>
          </a:p>
        </p:txBody>
      </p:sp>
      <p:sp>
        <p:nvSpPr>
          <p:cNvPr id="26" name="矩形 25"/>
          <p:cNvSpPr/>
          <p:nvPr/>
        </p:nvSpPr>
        <p:spPr>
          <a:xfrm>
            <a:off x="11222" y="2950502"/>
            <a:ext cx="13283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共享</a:t>
            </a:r>
            <a:r>
              <a:rPr lang="en-US" altLang="zh-CN" b="1" dirty="0">
                <a:solidFill>
                  <a:srgbClr val="FF0000"/>
                </a:solidFill>
              </a:rPr>
              <a:t>UART / JTAG </a:t>
            </a:r>
            <a:r>
              <a:rPr lang="en-US" altLang="zh-CN" b="1" dirty="0" smtClean="0">
                <a:solidFill>
                  <a:srgbClr val="FF0000"/>
                </a:solidFill>
              </a:rPr>
              <a:t>USB</a:t>
            </a:r>
            <a:r>
              <a:rPr lang="zh-CN" altLang="en-US" b="1" dirty="0">
                <a:solidFill>
                  <a:srgbClr val="FF0000"/>
                </a:solidFill>
              </a:rPr>
              <a:t>口</a:t>
            </a:r>
          </a:p>
        </p:txBody>
      </p:sp>
      <p:sp>
        <p:nvSpPr>
          <p:cNvPr id="27" name="矩形 26"/>
          <p:cNvSpPr/>
          <p:nvPr/>
        </p:nvSpPr>
        <p:spPr>
          <a:xfrm>
            <a:off x="201168" y="2322339"/>
            <a:ext cx="16122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电源选择跳线和电池头</a:t>
            </a:r>
          </a:p>
        </p:txBody>
      </p:sp>
      <p:sp>
        <p:nvSpPr>
          <p:cNvPr id="28" name="矩形 27"/>
          <p:cNvSpPr/>
          <p:nvPr/>
        </p:nvSpPr>
        <p:spPr>
          <a:xfrm>
            <a:off x="1202997" y="1618698"/>
            <a:ext cx="1119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电源插座</a:t>
            </a:r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2711949" y="927043"/>
            <a:ext cx="494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</a:rPr>
              <a:t>开关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237680" y="548602"/>
            <a:ext cx="3026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PIC24编程端口（工厂使用）</a:t>
            </a:r>
          </a:p>
        </p:txBody>
      </p:sp>
      <p:cxnSp>
        <p:nvCxnSpPr>
          <p:cNvPr id="32" name="直接箭头连接符 31"/>
          <p:cNvCxnSpPr>
            <a:stCxn id="30" idx="1"/>
          </p:cNvCxnSpPr>
          <p:nvPr/>
        </p:nvCxnSpPr>
        <p:spPr>
          <a:xfrm flipH="1">
            <a:off x="3206335" y="733268"/>
            <a:ext cx="31345" cy="880822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1845560" y="72638"/>
            <a:ext cx="71781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</a:rPr>
              <a:t>通过</a:t>
            </a:r>
            <a:r>
              <a:rPr lang="en-US" altLang="zh-CN" sz="2400" dirty="0">
                <a:solidFill>
                  <a:srgbClr val="00B050"/>
                </a:solidFill>
              </a:rPr>
              <a:t>USB</a:t>
            </a:r>
            <a:r>
              <a:rPr lang="zh-CN" altLang="en-US" sz="2400" dirty="0">
                <a:solidFill>
                  <a:srgbClr val="00B050"/>
                </a:solidFill>
              </a:rPr>
              <a:t>供电、编程以及串口监视，</a:t>
            </a:r>
            <a:r>
              <a:rPr lang="zh-CN" altLang="en-US" sz="2400" dirty="0" smtClean="0">
                <a:solidFill>
                  <a:srgbClr val="00B050"/>
                </a:solidFill>
              </a:rPr>
              <a:t>只需</a:t>
            </a:r>
            <a:r>
              <a:rPr lang="en-US" altLang="zh-CN" sz="2400" dirty="0" smtClean="0">
                <a:solidFill>
                  <a:srgbClr val="00B050"/>
                </a:solidFill>
              </a:rPr>
              <a:t>1</a:t>
            </a:r>
            <a:r>
              <a:rPr lang="zh-CN" altLang="en-US" sz="2400" dirty="0" smtClean="0">
                <a:solidFill>
                  <a:srgbClr val="00B050"/>
                </a:solidFill>
              </a:rPr>
              <a:t>根</a:t>
            </a:r>
            <a:r>
              <a:rPr lang="en-US" altLang="zh-CN" sz="2400" dirty="0" smtClean="0">
                <a:solidFill>
                  <a:srgbClr val="00B050"/>
                </a:solidFill>
              </a:rPr>
              <a:t>USB</a:t>
            </a:r>
            <a:r>
              <a:rPr lang="zh-CN" altLang="en-US" sz="2400" dirty="0" smtClean="0">
                <a:solidFill>
                  <a:srgbClr val="00B050"/>
                </a:solidFill>
              </a:rPr>
              <a:t>线</a:t>
            </a:r>
            <a:endParaRPr lang="zh-CN" altLang="en-US" sz="2400" dirty="0">
              <a:solidFill>
                <a:srgbClr val="00B05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29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55806"/>
            <a:ext cx="7886700" cy="1177235"/>
          </a:xfrm>
        </p:spPr>
        <p:txBody>
          <a:bodyPr>
            <a:normAutofit fontScale="90000"/>
          </a:bodyPr>
          <a:lstStyle/>
          <a:p>
            <a:pPr algn="ctr">
              <a:lnSpc>
                <a:spcPct val="130000"/>
              </a:lnSpc>
            </a:pPr>
            <a:r>
              <a:rPr lang="en-US" altLang="zh-CN" sz="3600" b="1" dirty="0" err="1" smtClean="0">
                <a:hlinkClick r:id="rId2"/>
              </a:rPr>
              <a:t>Pmod</a:t>
            </a:r>
            <a:r>
              <a:rPr lang="zh-CN" altLang="en-US" sz="3600" b="1" dirty="0" smtClean="0">
                <a:hlinkClick r:id="rId2"/>
              </a:rPr>
              <a:t>接口</a:t>
            </a:r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r>
              <a:rPr lang="zh-CN" altLang="en-US" sz="2800" dirty="0" smtClean="0"/>
              <a:t>由</a:t>
            </a:r>
            <a:r>
              <a:rPr lang="en-US" altLang="zh-CN" sz="2800" dirty="0" err="1"/>
              <a:t>Digilent</a:t>
            </a:r>
            <a:r>
              <a:rPr lang="zh-CN" altLang="en-US" sz="2800" dirty="0" smtClean="0"/>
              <a:t>开发，用于连接</a:t>
            </a:r>
            <a:r>
              <a:rPr lang="zh-CN" altLang="en-US" sz="2800" dirty="0"/>
              <a:t>各种</a:t>
            </a:r>
            <a:r>
              <a:rPr lang="zh-CN" altLang="en-US" sz="2800" dirty="0" smtClean="0"/>
              <a:t>外设</a:t>
            </a:r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9" t="3301" r="15301" b="3012"/>
          <a:stretch/>
        </p:blipFill>
        <p:spPr>
          <a:xfrm>
            <a:off x="3395745" y="4537494"/>
            <a:ext cx="1677270" cy="225804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329645" y="6171685"/>
            <a:ext cx="2034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带</a:t>
            </a:r>
            <a:r>
              <a:rPr lang="en-US" altLang="zh-CN" dirty="0"/>
              <a:t>16</a:t>
            </a:r>
            <a:r>
              <a:rPr lang="zh-CN" altLang="en-US" dirty="0"/>
              <a:t>个按键的键盘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" t="15573" r="1928" b="10788"/>
          <a:stretch/>
        </p:blipFill>
        <p:spPr>
          <a:xfrm>
            <a:off x="0" y="1333041"/>
            <a:ext cx="5508434" cy="420844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" t="11590" r="1229" b="14771"/>
          <a:stretch/>
        </p:blipFill>
        <p:spPr>
          <a:xfrm>
            <a:off x="5267605" y="1336585"/>
            <a:ext cx="3876395" cy="292644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508434" y="4111975"/>
            <a:ext cx="3611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96x64,16</a:t>
            </a:r>
            <a:r>
              <a:rPr lang="zh-CN" altLang="en-US" dirty="0"/>
              <a:t>位色彩分辨率</a:t>
            </a:r>
            <a:r>
              <a:rPr lang="en-US" altLang="zh-CN" dirty="0"/>
              <a:t>RGB OLED</a:t>
            </a:r>
            <a:r>
              <a:rPr lang="zh-CN" altLang="en-US" dirty="0"/>
              <a:t>屏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" t="20457" r="1807" b="21326"/>
          <a:stretch/>
        </p:blipFill>
        <p:spPr>
          <a:xfrm>
            <a:off x="5630390" y="4603073"/>
            <a:ext cx="3150824" cy="1876822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534660" y="6416020"/>
            <a:ext cx="2854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带有并行接口的字符型</a:t>
            </a:r>
            <a:r>
              <a:rPr lang="en-US" altLang="zh-CN" dirty="0"/>
              <a:t>LCD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030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6650</TotalTime>
  <Words>1243</Words>
  <Application>Microsoft Office PowerPoint</Application>
  <PresentationFormat>全屏显示(4:3)</PresentationFormat>
  <Paragraphs>341</Paragraphs>
  <Slides>25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8" baseType="lpstr">
      <vt:lpstr>黑体</vt:lpstr>
      <vt:lpstr>楷体</vt:lpstr>
      <vt:lpstr>宋体</vt:lpstr>
      <vt:lpstr>幼圆</vt:lpstr>
      <vt:lpstr>Arial</vt:lpstr>
      <vt:lpstr>Calibri</vt:lpstr>
      <vt:lpstr>Calibri Light</vt:lpstr>
      <vt:lpstr>tahoma</vt:lpstr>
      <vt:lpstr>Times New Roman</vt:lpstr>
      <vt:lpstr>Verdana</vt:lpstr>
      <vt:lpstr>Wingdings</vt:lpstr>
      <vt:lpstr>Office 主题</vt:lpstr>
      <vt:lpstr>Visio.Drawing.6</vt:lpstr>
      <vt:lpstr>计算机体系结构实验</vt:lpstr>
      <vt:lpstr>VGA输出</vt:lpstr>
      <vt:lpstr>FPGA 现场可编程门阵列</vt:lpstr>
      <vt:lpstr>通用FPGA结构图</vt:lpstr>
      <vt:lpstr>Altera's Cyclone IV LE</vt:lpstr>
      <vt:lpstr>XC7A100T</vt:lpstr>
      <vt:lpstr>XC7A100T</vt:lpstr>
      <vt:lpstr>简介</vt:lpstr>
      <vt:lpstr>Pmod接口 由Digilent开发，用于连接各种外设</vt:lpstr>
      <vt:lpstr>Nexys4 DDR 特点</vt:lpstr>
      <vt:lpstr>基本IO</vt:lpstr>
      <vt:lpstr>① LEDs + Slide Switches</vt:lpstr>
      <vt:lpstr>示例</vt:lpstr>
      <vt:lpstr>② Buttons 示例代码</vt:lpstr>
      <vt:lpstr>③ Tri-Color LEDs 代码</vt:lpstr>
      <vt:lpstr>④ 7段显示管</vt:lpstr>
      <vt:lpstr>7段显示管</vt:lpstr>
      <vt:lpstr>7段显示管-代码1</vt:lpstr>
      <vt:lpstr>7段显示管-代码2</vt:lpstr>
      <vt:lpstr>代码3：分时显示</vt:lpstr>
      <vt:lpstr>代码3：分时显示</vt:lpstr>
      <vt:lpstr>时钟分频器</vt:lpstr>
      <vt:lpstr>*扩展模块 PmodKYPD  a 16 button keypad</vt:lpstr>
      <vt:lpstr>*USB Keyboard</vt:lpstr>
      <vt:lpstr>参考资料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计算机体系结构 Computer Architecture</dc:title>
  <dc:creator>Sam</dc:creator>
  <cp:lastModifiedBy>Windows 用户</cp:lastModifiedBy>
  <cp:revision>293</cp:revision>
  <dcterms:created xsi:type="dcterms:W3CDTF">2017-01-28T01:03:38Z</dcterms:created>
  <dcterms:modified xsi:type="dcterms:W3CDTF">2018-03-05T13:58:53Z</dcterms:modified>
</cp:coreProperties>
</file>